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8" r:id="rId4"/>
    <p:sldId id="259" r:id="rId5"/>
    <p:sldId id="268" r:id="rId6"/>
    <p:sldId id="271" r:id="rId7"/>
    <p:sldId id="269" r:id="rId8"/>
    <p:sldId id="270" r:id="rId9"/>
    <p:sldId id="264" r:id="rId10"/>
    <p:sldId id="263" r:id="rId11"/>
    <p:sldId id="262" r:id="rId12"/>
    <p:sldId id="274" r:id="rId13"/>
    <p:sldId id="266" r:id="rId14"/>
    <p:sldId id="267" r:id="rId15"/>
    <p:sldId id="275" r:id="rId16"/>
    <p:sldId id="265" r:id="rId17"/>
    <p:sldId id="273"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6209-0415-C349-C3BD-EB309842CC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05D732-1EFD-36EA-9FC7-424D889D66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1D091E-1551-1781-2F38-713BAC34B887}"/>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9E3CBF01-4D4B-12B9-41AC-F3BDEC52E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C51AD-844A-BE60-10AA-7E45D3900313}"/>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1168699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AF22-8D66-3B11-1FC6-6C8737405A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163A94-7DAF-0DD9-3912-2479F09F0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6E39D-7E0C-69B6-1433-74B7937F11E7}"/>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49A168F8-D776-C103-DD5C-7C52C2655B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B60C3-C3E7-D0E8-D280-401D129AEFC7}"/>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323831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B1F6B6-C9C5-6023-8F29-75296638AD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4394E9-1A38-21C7-0B0F-5523E3DDB6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B4C1A9-390D-9FAD-4A09-7705914AA80A}"/>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A8519A5F-C76B-99E1-8D84-3C73D218E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01528F-94C5-66C6-9DE0-F357BB4541C3}"/>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422848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0390E-19B9-453C-D0D1-542F4D7484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503030-B5C7-603C-2B8F-EEC96C4C89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9BFB7-29A8-447E-FC51-CD61732D1A7C}"/>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4D18B3CC-843D-8EE4-8D86-AAB06B0C32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844AF4-5B8D-E471-2C65-15441A223897}"/>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3596623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076D6-B88B-5E68-EF43-42EA64EFF9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1D0098-BA30-E6F2-AA45-74D68DC28A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C97215-6934-7142-FC94-3518542EAF96}"/>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157DACCC-D9E5-3186-6E59-CCFDED615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05508-80C9-470C-EEF5-81FE799BB016}"/>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42000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F87E4-A236-FFDA-29FA-435D4DF75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20E02F-5F95-36AF-9B76-0E5DF72AC5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CEB475-23BD-F75B-509C-B6D98DD616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872228-34EF-E988-0A95-683D09DA40B4}"/>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6" name="Footer Placeholder 5">
            <a:extLst>
              <a:ext uri="{FF2B5EF4-FFF2-40B4-BE49-F238E27FC236}">
                <a16:creationId xmlns:a16="http://schemas.microsoft.com/office/drawing/2014/main" id="{8F120DEA-AA4F-4BD6-A4E5-BB5C46E248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3126C8-69CB-D376-1CFF-A8E4AD3998CE}"/>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398378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771BB-E8E7-EE7B-EC27-C1E2C53303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E26CB0-C137-9403-B138-38657E70F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57DE35-D269-863E-DB5B-27B9746013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30B7C0-8973-5C77-6942-B74144649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3453FE-E0E3-B783-0A4B-F80EA412C8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E5F8A7-5C57-3BD8-83CA-A418AD9DD07E}"/>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8" name="Footer Placeholder 7">
            <a:extLst>
              <a:ext uri="{FF2B5EF4-FFF2-40B4-BE49-F238E27FC236}">
                <a16:creationId xmlns:a16="http://schemas.microsoft.com/office/drawing/2014/main" id="{D12EF9DE-7E4C-6EA7-C355-5D73E20608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FCE302-AA80-EA58-6B0D-6EADDCEBC5D8}"/>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122873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1F034-17A6-450B-E26D-5609259089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AD195B-1E25-D54D-D1D9-6DBDA3D57004}"/>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4" name="Footer Placeholder 3">
            <a:extLst>
              <a:ext uri="{FF2B5EF4-FFF2-40B4-BE49-F238E27FC236}">
                <a16:creationId xmlns:a16="http://schemas.microsoft.com/office/drawing/2014/main" id="{1C683C05-EE8A-307B-0D98-4639D42F57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B67DA7-4923-CE5A-4212-89D17CFC64E7}"/>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415766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E3CCAD-F8A0-C342-8883-37D9E16E8BEC}"/>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3" name="Footer Placeholder 2">
            <a:extLst>
              <a:ext uri="{FF2B5EF4-FFF2-40B4-BE49-F238E27FC236}">
                <a16:creationId xmlns:a16="http://schemas.microsoft.com/office/drawing/2014/main" id="{B8DB3C61-1487-F1F2-1CC9-E1DB0AE6A1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225900-A8CF-E668-DFB2-CEF6EB0D77FA}"/>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76678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3DD39-401C-A832-7C68-29AC9B6FD2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866F9-54B4-1AC4-DB06-D27A7546D6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EAA7B7-0BF5-B8EF-AECB-0CC0E52709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07DC29-3AD3-23E2-B52C-0D2D17E17362}"/>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6" name="Footer Placeholder 5">
            <a:extLst>
              <a:ext uri="{FF2B5EF4-FFF2-40B4-BE49-F238E27FC236}">
                <a16:creationId xmlns:a16="http://schemas.microsoft.com/office/drawing/2014/main" id="{9212C3BE-6E65-B53B-88AD-336AE9AD5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92EE26-1D7C-D915-C86F-4B9E0C1C8FF3}"/>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3497984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843C7-5C96-EF8B-33AD-8684CE0F6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09AFE7-EF31-5B53-222C-9158AD7F6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2032C6-7311-952E-B093-07A146A15B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5ADC4F-F435-7537-9A71-ED623701DE3B}"/>
              </a:ext>
            </a:extLst>
          </p:cNvPr>
          <p:cNvSpPr>
            <a:spLocks noGrp="1"/>
          </p:cNvSpPr>
          <p:nvPr>
            <p:ph type="dt" sz="half" idx="10"/>
          </p:nvPr>
        </p:nvSpPr>
        <p:spPr/>
        <p:txBody>
          <a:bodyPr/>
          <a:lstStyle/>
          <a:p>
            <a:fld id="{D7DF07A6-5DD2-4814-94BD-1ABE26A53B4B}" type="datetimeFigureOut">
              <a:rPr lang="en-US" smtClean="0"/>
              <a:t>4/18/2023</a:t>
            </a:fld>
            <a:endParaRPr lang="en-US"/>
          </a:p>
        </p:txBody>
      </p:sp>
      <p:sp>
        <p:nvSpPr>
          <p:cNvPr id="6" name="Footer Placeholder 5">
            <a:extLst>
              <a:ext uri="{FF2B5EF4-FFF2-40B4-BE49-F238E27FC236}">
                <a16:creationId xmlns:a16="http://schemas.microsoft.com/office/drawing/2014/main" id="{3D2F86B5-2165-910F-0343-2CD9C0F0C2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148204-A800-CA13-2E69-F54B9CDB51B6}"/>
              </a:ext>
            </a:extLst>
          </p:cNvPr>
          <p:cNvSpPr>
            <a:spLocks noGrp="1"/>
          </p:cNvSpPr>
          <p:nvPr>
            <p:ph type="sldNum" sz="quarter" idx="12"/>
          </p:nvPr>
        </p:nvSpPr>
        <p:spPr/>
        <p:txBody>
          <a:bodyPr/>
          <a:lstStyle/>
          <a:p>
            <a:fld id="{7A20F10D-7A03-48EE-AD80-6497798EC1CF}" type="slidenum">
              <a:rPr lang="en-US" smtClean="0"/>
              <a:t>‹#›</a:t>
            </a:fld>
            <a:endParaRPr lang="en-US"/>
          </a:p>
        </p:txBody>
      </p:sp>
    </p:spTree>
    <p:extLst>
      <p:ext uri="{BB962C8B-B14F-4D97-AF65-F5344CB8AC3E}">
        <p14:creationId xmlns:p14="http://schemas.microsoft.com/office/powerpoint/2010/main" val="210779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7F03F6-D8D0-5FD6-4B69-134816A275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DAB305-E640-AD7A-45C0-E1E1FD6657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BF2961-F3AC-2E65-5CFE-96C06CF291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F07A6-5DD2-4814-94BD-1ABE26A53B4B}" type="datetimeFigureOut">
              <a:rPr lang="en-US" smtClean="0"/>
              <a:t>4/18/2023</a:t>
            </a:fld>
            <a:endParaRPr lang="en-US"/>
          </a:p>
        </p:txBody>
      </p:sp>
      <p:sp>
        <p:nvSpPr>
          <p:cNvPr id="5" name="Footer Placeholder 4">
            <a:extLst>
              <a:ext uri="{FF2B5EF4-FFF2-40B4-BE49-F238E27FC236}">
                <a16:creationId xmlns:a16="http://schemas.microsoft.com/office/drawing/2014/main" id="{DB47DA83-C80E-0E91-5A18-5EFFB437CF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22566A-4EED-7E04-EA55-AF7AA805F8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0F10D-7A03-48EE-AD80-6497798EC1CF}" type="slidenum">
              <a:rPr lang="en-US" smtClean="0"/>
              <a:t>‹#›</a:t>
            </a:fld>
            <a:endParaRPr lang="en-US"/>
          </a:p>
        </p:txBody>
      </p:sp>
    </p:spTree>
    <p:extLst>
      <p:ext uri="{BB962C8B-B14F-4D97-AF65-F5344CB8AC3E}">
        <p14:creationId xmlns:p14="http://schemas.microsoft.com/office/powerpoint/2010/main" val="18455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usan.zandrow@umb.edu" TargetMode="Externa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hyperlink" Target="https://www.aip.org/statistics/massachuset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uzzfile.com/Major/Physics/M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co/kgs/XJDLLb" TargetMode="External"/><Relationship Id="rId7" Type="http://schemas.openxmlformats.org/officeDocument/2006/relationships/image" Target="../media/image7.png"/><Relationship Id="rId2" Type="http://schemas.openxmlformats.org/officeDocument/2006/relationships/hyperlink" Target="https://g.co/kgs/nVpJz1" TargetMode="External"/><Relationship Id="rId1" Type="http://schemas.openxmlformats.org/officeDocument/2006/relationships/slideLayout" Target="../slideLayouts/slideLayout2.xml"/><Relationship Id="rId6" Type="http://schemas.openxmlformats.org/officeDocument/2006/relationships/hyperlink" Target="https://www.indeed.com/q-Entry-Level-Physics-l-Boston,-MA-jobs.html?vjk=ba22724dc02b7629" TargetMode="External"/><Relationship Id="rId5" Type="http://schemas.openxmlformats.org/officeDocument/2006/relationships/hyperlink" Target="https://g.co/kgs/Z3ioYt" TargetMode="External"/><Relationship Id="rId4" Type="http://schemas.openxmlformats.org/officeDocument/2006/relationships/hyperlink" Target="https://g.co/kgs/rKhvXi"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spsnational.org/webinar-i%E2%80%99m-about-graduate-%E2%80%93-what-earth-do-i-do-now" TargetMode="External"/><Relationship Id="rId3" Type="http://schemas.openxmlformats.org/officeDocument/2006/relationships/hyperlink" Target="https://www.spsnational.org/sites/all/careerstoolbox/" TargetMode="External"/><Relationship Id="rId7" Type="http://schemas.openxmlformats.org/officeDocument/2006/relationships/hyperlink" Target="https://www.aip.org/diversity-initiatives/team-up-task-force" TargetMode="External"/><Relationship Id="rId2" Type="http://schemas.openxmlformats.org/officeDocument/2006/relationships/hyperlink" Target="https://www.aip.org/statistics/massachusetts" TargetMode="External"/><Relationship Id="rId1" Type="http://schemas.openxmlformats.org/officeDocument/2006/relationships/slideLayout" Target="../slideLayouts/slideLayout2.xml"/><Relationship Id="rId6" Type="http://schemas.openxmlformats.org/officeDocument/2006/relationships/hyperlink" Target="https://www.aps.org/careers/physicists/profiles/" TargetMode="External"/><Relationship Id="rId5" Type="http://schemas.openxmlformats.org/officeDocument/2006/relationships/hyperlink" Target="https://www.spsnational.org/career-resources/physicist-profiles" TargetMode="External"/><Relationship Id="rId4" Type="http://schemas.openxmlformats.org/officeDocument/2006/relationships/hyperlink" Target="https://www.spsnational.org/career-resourc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umb.edu/academics/vpass/aces" TargetMode="External"/><Relationship Id="rId2" Type="http://schemas.openxmlformats.org/officeDocument/2006/relationships/hyperlink" Target="mailto:careers@umb.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ip.org/"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ip.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F98E6-3715-4ECD-C0F2-CF1D2AEE28D7}"/>
              </a:ext>
            </a:extLst>
          </p:cNvPr>
          <p:cNvSpPr>
            <a:spLocks noGrp="1"/>
          </p:cNvSpPr>
          <p:nvPr>
            <p:ph type="ctrTitle"/>
          </p:nvPr>
        </p:nvSpPr>
        <p:spPr>
          <a:xfrm>
            <a:off x="6590661" y="4267830"/>
            <a:ext cx="5121610" cy="1297115"/>
          </a:xfrm>
        </p:spPr>
        <p:txBody>
          <a:bodyPr anchor="t">
            <a:normAutofit fontScale="90000"/>
          </a:bodyPr>
          <a:lstStyle/>
          <a:p>
            <a:pPr algn="l"/>
            <a:r>
              <a:rPr lang="en-US" sz="4000" dirty="0">
                <a:solidFill>
                  <a:schemeClr val="tx2"/>
                </a:solidFill>
              </a:rPr>
              <a:t>Careers with BS in Physics</a:t>
            </a:r>
            <a:br>
              <a:rPr lang="en-US" sz="4000" dirty="0">
                <a:solidFill>
                  <a:schemeClr val="tx2"/>
                </a:solidFill>
              </a:rPr>
            </a:br>
            <a:r>
              <a:rPr lang="en-US" sz="1300" dirty="0">
                <a:solidFill>
                  <a:schemeClr val="tx2"/>
                </a:solidFill>
              </a:rPr>
              <a:t>Susan Zandrow</a:t>
            </a:r>
            <a:br>
              <a:rPr lang="en-US" sz="1300" dirty="0">
                <a:solidFill>
                  <a:schemeClr val="tx2"/>
                </a:solidFill>
              </a:rPr>
            </a:br>
            <a:r>
              <a:rPr lang="en-US" sz="1300" dirty="0">
                <a:solidFill>
                  <a:schemeClr val="tx2"/>
                </a:solidFill>
              </a:rPr>
              <a:t>ACES Career Advisor | Spring 2023</a:t>
            </a:r>
            <a:br>
              <a:rPr lang="en-US" sz="1300" dirty="0">
                <a:solidFill>
                  <a:schemeClr val="tx2"/>
                </a:solidFill>
              </a:rPr>
            </a:br>
            <a:r>
              <a:rPr lang="en-US" sz="1300" dirty="0">
                <a:solidFill>
                  <a:schemeClr val="tx2"/>
                </a:solidFill>
                <a:hlinkClick r:id="rId2"/>
              </a:rPr>
              <a:t>susan.zandrow@umb.edu</a:t>
            </a:r>
            <a:endParaRPr lang="en-US" sz="1300" dirty="0">
              <a:solidFill>
                <a:schemeClr val="tx2"/>
              </a:solidFill>
            </a:endParaRPr>
          </a:p>
        </p:txBody>
      </p:sp>
      <p:sp>
        <p:nvSpPr>
          <p:cNvPr id="3" name="Subtitle 2">
            <a:extLst>
              <a:ext uri="{FF2B5EF4-FFF2-40B4-BE49-F238E27FC236}">
                <a16:creationId xmlns:a16="http://schemas.microsoft.com/office/drawing/2014/main" id="{C51F5769-5583-AFF1-0C43-837C69FC293F}"/>
              </a:ext>
            </a:extLst>
          </p:cNvPr>
          <p:cNvSpPr>
            <a:spLocks noGrp="1"/>
          </p:cNvSpPr>
          <p:nvPr>
            <p:ph type="subTitle" idx="1"/>
          </p:nvPr>
        </p:nvSpPr>
        <p:spPr>
          <a:xfrm>
            <a:off x="6590966" y="3428999"/>
            <a:ext cx="4805691" cy="838831"/>
          </a:xfrm>
        </p:spPr>
        <p:txBody>
          <a:bodyPr anchor="b">
            <a:normAutofit/>
          </a:bodyPr>
          <a:lstStyle/>
          <a:p>
            <a:pPr algn="l"/>
            <a:r>
              <a:rPr lang="en-US" sz="2000">
                <a:solidFill>
                  <a:schemeClr val="tx2"/>
                </a:solidFill>
              </a:rPr>
              <a:t>Jobs and Skills</a:t>
            </a:r>
          </a:p>
        </p:txBody>
      </p:sp>
      <p:pic>
        <p:nvPicPr>
          <p:cNvPr id="7" name="Graphic 6" descr="Atom">
            <a:extLst>
              <a:ext uri="{FF2B5EF4-FFF2-40B4-BE49-F238E27FC236}">
                <a16:creationId xmlns:a16="http://schemas.microsoft.com/office/drawing/2014/main" id="{E2C9F738-B1D7-7BDE-C6A9-82C79E8233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TextBox 3">
            <a:extLst>
              <a:ext uri="{FF2B5EF4-FFF2-40B4-BE49-F238E27FC236}">
                <a16:creationId xmlns:a16="http://schemas.microsoft.com/office/drawing/2014/main" id="{883E926A-FA81-1D57-6664-39A7A06F6821}"/>
              </a:ext>
            </a:extLst>
          </p:cNvPr>
          <p:cNvSpPr txBox="1"/>
          <p:nvPr/>
        </p:nvSpPr>
        <p:spPr>
          <a:xfrm>
            <a:off x="6364609" y="5654486"/>
            <a:ext cx="5693134" cy="369332"/>
          </a:xfrm>
          <a:prstGeom prst="rect">
            <a:avLst/>
          </a:prstGeom>
          <a:noFill/>
        </p:spPr>
        <p:txBody>
          <a:bodyPr wrap="square" rtlCol="0">
            <a:spAutoFit/>
          </a:bodyPr>
          <a:lstStyle/>
          <a:p>
            <a:pPr marL="0" indent="0" algn="ctr">
              <a:buNone/>
            </a:pPr>
            <a:r>
              <a:rPr lang="en-US" sz="1800" b="0" i="0" u="none" strike="noStrike" baseline="0" dirty="0">
                <a:latin typeface="CanvaSans-Regular"/>
              </a:rPr>
              <a:t>Campus Center | 1st Floor | Suite 1300 | (617) 287-5500 </a:t>
            </a:r>
          </a:p>
        </p:txBody>
      </p:sp>
    </p:spTree>
    <p:extLst>
      <p:ext uri="{BB962C8B-B14F-4D97-AF65-F5344CB8AC3E}">
        <p14:creationId xmlns:p14="http://schemas.microsoft.com/office/powerpoint/2010/main" val="1196264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A2695-A73C-8334-9C64-276689508AD8}"/>
              </a:ext>
            </a:extLst>
          </p:cNvPr>
          <p:cNvSpPr>
            <a:spLocks noGrp="1"/>
          </p:cNvSpPr>
          <p:nvPr>
            <p:ph type="title"/>
          </p:nvPr>
        </p:nvSpPr>
        <p:spPr>
          <a:xfrm>
            <a:off x="838199" y="365126"/>
            <a:ext cx="10969487" cy="716252"/>
          </a:xfrm>
        </p:spPr>
        <p:txBody>
          <a:bodyPr/>
          <a:lstStyle/>
          <a:p>
            <a:r>
              <a:rPr lang="en-US" dirty="0"/>
              <a:t>Major Employers of Entry Level Physics Majors </a:t>
            </a:r>
          </a:p>
        </p:txBody>
      </p:sp>
      <p:sp>
        <p:nvSpPr>
          <p:cNvPr id="3" name="Content Placeholder 2">
            <a:extLst>
              <a:ext uri="{FF2B5EF4-FFF2-40B4-BE49-F238E27FC236}">
                <a16:creationId xmlns:a16="http://schemas.microsoft.com/office/drawing/2014/main" id="{2923B054-809D-5ECB-15B4-CB70090A7F26}"/>
              </a:ext>
            </a:extLst>
          </p:cNvPr>
          <p:cNvSpPr>
            <a:spLocks noGrp="1"/>
          </p:cNvSpPr>
          <p:nvPr>
            <p:ph idx="1"/>
          </p:nvPr>
        </p:nvSpPr>
        <p:spPr>
          <a:xfrm>
            <a:off x="838199" y="1184744"/>
            <a:ext cx="10515600" cy="4968365"/>
          </a:xfrm>
        </p:spPr>
        <p:txBody>
          <a:bodyPr>
            <a:normAutofit fontScale="47500" lnSpcReduction="20000"/>
          </a:bodyPr>
          <a:lstStyle/>
          <a:p>
            <a:pPr algn="l">
              <a:buFont typeface="+mj-lt"/>
              <a:buAutoNum type="arabicPeriod"/>
            </a:pPr>
            <a:r>
              <a:rPr lang="en-US" sz="3800" b="1" i="0" dirty="0">
                <a:solidFill>
                  <a:srgbClr val="374151"/>
                </a:solidFill>
                <a:effectLst/>
                <a:latin typeface="Söhne"/>
              </a:rPr>
              <a:t>National Aeronautics and Space Administration (NASA): </a:t>
            </a:r>
            <a:r>
              <a:rPr lang="en-US" sz="3800" b="0" i="0" dirty="0">
                <a:solidFill>
                  <a:srgbClr val="374151"/>
                </a:solidFill>
                <a:effectLst/>
                <a:latin typeface="Söhne"/>
              </a:rPr>
              <a:t>NASA is a federal agency that conducts research and development in aerospace technology and space exploration. Physics undergraduate majors can work as engineers, researchers, or data analysts in fields such as astrophysics, atmospheric science, and spacecraft design.</a:t>
            </a:r>
          </a:p>
          <a:p>
            <a:pPr algn="l">
              <a:buFont typeface="+mj-lt"/>
              <a:buAutoNum type="arabicPeriod"/>
            </a:pPr>
            <a:r>
              <a:rPr lang="en-US" sz="3800" b="1" i="0" dirty="0">
                <a:solidFill>
                  <a:srgbClr val="374151"/>
                </a:solidFill>
                <a:effectLst/>
                <a:latin typeface="Söhne"/>
              </a:rPr>
              <a:t>Department of Energy (DOE): </a:t>
            </a:r>
            <a:r>
              <a:rPr lang="en-US" sz="3800" b="0" i="0" dirty="0">
                <a:solidFill>
                  <a:srgbClr val="374151"/>
                </a:solidFill>
                <a:effectLst/>
                <a:latin typeface="Söhne"/>
              </a:rPr>
              <a:t>The Department of Energy is a federal agency that is responsible for energy policy and research. Physics undergraduate majors can work as research scientists, engineers, or data analysts in fields such as nuclear energy, energy storage, and renewable energy.</a:t>
            </a:r>
          </a:p>
          <a:p>
            <a:pPr algn="l">
              <a:buFont typeface="+mj-lt"/>
              <a:buAutoNum type="arabicPeriod"/>
            </a:pPr>
            <a:r>
              <a:rPr lang="en-US" sz="3800" b="1" i="0" dirty="0">
                <a:solidFill>
                  <a:srgbClr val="374151"/>
                </a:solidFill>
                <a:effectLst/>
                <a:latin typeface="Söhne"/>
              </a:rPr>
              <a:t>Defense contractors: </a:t>
            </a:r>
            <a:r>
              <a:rPr lang="en-US" sz="3800" b="0" i="0" dirty="0">
                <a:solidFill>
                  <a:srgbClr val="374151"/>
                </a:solidFill>
                <a:effectLst/>
                <a:latin typeface="Söhne"/>
              </a:rPr>
              <a:t>Defense contractors such as Raytheon, Lockheed Martin, and Boeing hire physics undergraduate majors for roles in research and development, engineering, and data analysis. They work on a variety of projects related to national security and defense.</a:t>
            </a:r>
          </a:p>
          <a:p>
            <a:pPr algn="l">
              <a:buFont typeface="+mj-lt"/>
              <a:buAutoNum type="arabicPeriod"/>
            </a:pPr>
            <a:r>
              <a:rPr lang="en-US" sz="3800" b="1" i="0" dirty="0">
                <a:solidFill>
                  <a:srgbClr val="374151"/>
                </a:solidFill>
                <a:effectLst/>
                <a:latin typeface="Söhne"/>
              </a:rPr>
              <a:t>National Laboratories: </a:t>
            </a:r>
            <a:r>
              <a:rPr lang="en-US" sz="3800" b="0" i="0" dirty="0">
                <a:solidFill>
                  <a:srgbClr val="374151"/>
                </a:solidFill>
                <a:effectLst/>
                <a:latin typeface="Söhne"/>
              </a:rPr>
              <a:t>The US government operates several national laboratories, including Los Alamos National Laboratory, Argonne National Laboratory, and Lawrence Livermore National Laboratory. Physics undergraduate majors can work as researchers or engineers in fields such as nuclear physics, materials science, and high-performance computing.</a:t>
            </a:r>
          </a:p>
          <a:p>
            <a:pPr algn="l">
              <a:buFont typeface="+mj-lt"/>
              <a:buAutoNum type="arabicPeriod"/>
            </a:pPr>
            <a:r>
              <a:rPr lang="en-US" sz="3800" b="1" i="0" dirty="0">
                <a:solidFill>
                  <a:srgbClr val="374151"/>
                </a:solidFill>
                <a:effectLst/>
                <a:latin typeface="Söhne"/>
              </a:rPr>
              <a:t>Healthcare industry</a:t>
            </a:r>
            <a:r>
              <a:rPr lang="en-US" sz="3800" b="0" i="0" dirty="0">
                <a:solidFill>
                  <a:srgbClr val="374151"/>
                </a:solidFill>
                <a:effectLst/>
                <a:latin typeface="Söhne"/>
              </a:rPr>
              <a:t>: Physics undergraduate majors can work in the healthcare industry as medical physicists, radiation therapists, or imaging specialists. They work in hospitals, clinics, and research laboratories to develop and use advanced technologies for diagnosis and treatment.</a:t>
            </a:r>
          </a:p>
          <a:p>
            <a:pPr algn="l">
              <a:buFont typeface="+mj-lt"/>
              <a:buAutoNum type="arabicPeriod"/>
            </a:pPr>
            <a:r>
              <a:rPr lang="en-US" sz="3800" b="1" i="0" dirty="0">
                <a:solidFill>
                  <a:srgbClr val="374151"/>
                </a:solidFill>
                <a:effectLst/>
                <a:latin typeface="Söhne"/>
              </a:rPr>
              <a:t>Technology industry: </a:t>
            </a:r>
            <a:r>
              <a:rPr lang="en-US" sz="3800" b="0" i="0" dirty="0">
                <a:solidFill>
                  <a:srgbClr val="374151"/>
                </a:solidFill>
                <a:effectLst/>
                <a:latin typeface="Söhne"/>
              </a:rPr>
              <a:t>Companies in the technology industry such as Google, Amazon, and Apple hire physics undergraduate majors for roles in software development, data analysis, and research and development. They work on a variety of projects related to artificial intelligence, machine learning, and data science.</a:t>
            </a:r>
          </a:p>
          <a:p>
            <a:pPr marL="0" indent="0" algn="l">
              <a:buNone/>
            </a:pPr>
            <a:r>
              <a:rPr lang="en-US" sz="1700" dirty="0">
                <a:solidFill>
                  <a:srgbClr val="374151"/>
                </a:solidFill>
                <a:latin typeface="Söhne"/>
              </a:rPr>
              <a:t>From Chat GPT</a:t>
            </a:r>
          </a:p>
          <a:p>
            <a:pPr marL="0" indent="0" algn="l">
              <a:buNone/>
            </a:pPr>
            <a:endParaRPr lang="en-US" sz="3800" b="0" i="0" dirty="0">
              <a:solidFill>
                <a:srgbClr val="374151"/>
              </a:solidFill>
              <a:effectLst/>
              <a:latin typeface="Söhne"/>
            </a:endParaRPr>
          </a:p>
          <a:p>
            <a:pPr marL="0" indent="0">
              <a:buNone/>
            </a:pPr>
            <a:endParaRPr lang="en-US" dirty="0"/>
          </a:p>
        </p:txBody>
      </p:sp>
      <p:sp>
        <p:nvSpPr>
          <p:cNvPr id="5" name="TextBox 4">
            <a:extLst>
              <a:ext uri="{FF2B5EF4-FFF2-40B4-BE49-F238E27FC236}">
                <a16:creationId xmlns:a16="http://schemas.microsoft.com/office/drawing/2014/main" id="{A812F706-766E-3BD7-D062-B4BF840B7A35}"/>
              </a:ext>
            </a:extLst>
          </p:cNvPr>
          <p:cNvSpPr txBox="1"/>
          <p:nvPr/>
        </p:nvSpPr>
        <p:spPr>
          <a:xfrm>
            <a:off x="892201" y="6088917"/>
            <a:ext cx="11026803" cy="807913"/>
          </a:xfrm>
          <a:prstGeom prst="rect">
            <a:avLst/>
          </a:prstGeom>
          <a:noFill/>
        </p:spPr>
        <p:txBody>
          <a:bodyPr wrap="square" rtlCol="0">
            <a:spAutoFit/>
          </a:bodyPr>
          <a:lstStyle/>
          <a:p>
            <a:r>
              <a:rPr lang="en-US" b="0" i="0" dirty="0">
                <a:solidFill>
                  <a:srgbClr val="444444"/>
                </a:solidFill>
                <a:effectLst/>
                <a:latin typeface="franklin-gothic-compressed"/>
              </a:rPr>
              <a:t>Massachusetts employers who recently hired new physics Bachelor of Science recipients:</a:t>
            </a:r>
            <a:endParaRPr lang="en-US" dirty="0">
              <a:hlinkClick r:id="rId2"/>
            </a:endParaRPr>
          </a:p>
          <a:p>
            <a:r>
              <a:rPr lang="en-US" dirty="0">
                <a:hlinkClick r:id="rId2"/>
              </a:rPr>
              <a:t>https://www.aip.org/statistics/massachusetts</a:t>
            </a:r>
            <a:endParaRPr lang="en-US" dirty="0"/>
          </a:p>
          <a:p>
            <a:r>
              <a:rPr lang="en-US" sz="1050" dirty="0"/>
              <a:t>AIP, 2020</a:t>
            </a:r>
          </a:p>
        </p:txBody>
      </p:sp>
    </p:spTree>
    <p:extLst>
      <p:ext uri="{BB962C8B-B14F-4D97-AF65-F5344CB8AC3E}">
        <p14:creationId xmlns:p14="http://schemas.microsoft.com/office/powerpoint/2010/main" val="402627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AAB2-325B-E457-611C-B7D69C7D0E7F}"/>
              </a:ext>
            </a:extLst>
          </p:cNvPr>
          <p:cNvSpPr>
            <a:spLocks noGrp="1"/>
          </p:cNvSpPr>
          <p:nvPr>
            <p:ph type="title"/>
          </p:nvPr>
        </p:nvSpPr>
        <p:spPr>
          <a:xfrm>
            <a:off x="294197" y="365125"/>
            <a:ext cx="11720223" cy="1325563"/>
          </a:xfrm>
        </p:spPr>
        <p:txBody>
          <a:bodyPr/>
          <a:lstStyle/>
          <a:p>
            <a:r>
              <a:rPr lang="en-US" dirty="0"/>
              <a:t>Boston Major Companies Hiring Physics Majors</a:t>
            </a:r>
          </a:p>
        </p:txBody>
      </p:sp>
      <p:sp>
        <p:nvSpPr>
          <p:cNvPr id="3" name="Content Placeholder 2">
            <a:extLst>
              <a:ext uri="{FF2B5EF4-FFF2-40B4-BE49-F238E27FC236}">
                <a16:creationId xmlns:a16="http://schemas.microsoft.com/office/drawing/2014/main" id="{2719C416-98F8-0458-35C4-D284468E24C7}"/>
              </a:ext>
            </a:extLst>
          </p:cNvPr>
          <p:cNvSpPr>
            <a:spLocks noGrp="1"/>
          </p:cNvSpPr>
          <p:nvPr>
            <p:ph idx="1"/>
          </p:nvPr>
        </p:nvSpPr>
        <p:spPr>
          <a:xfrm>
            <a:off x="838200" y="1690688"/>
            <a:ext cx="10515600" cy="4913906"/>
          </a:xfrm>
        </p:spPr>
        <p:txBody>
          <a:bodyPr>
            <a:normAutofit fontScale="55000" lnSpcReduction="20000"/>
          </a:bodyPr>
          <a:lstStyle/>
          <a:p>
            <a:pPr algn="l">
              <a:buFont typeface="+mj-lt"/>
              <a:buAutoNum type="arabicPeriod"/>
            </a:pPr>
            <a:r>
              <a:rPr lang="en-US" sz="2900" b="1" i="0" dirty="0">
                <a:solidFill>
                  <a:srgbClr val="374151"/>
                </a:solidFill>
                <a:effectLst/>
                <a:latin typeface="Söhne"/>
              </a:rPr>
              <a:t>Massachusetts General Hospital </a:t>
            </a:r>
            <a:r>
              <a:rPr lang="en-US" sz="2900" b="0" i="0" dirty="0">
                <a:solidFill>
                  <a:srgbClr val="374151"/>
                </a:solidFill>
                <a:effectLst/>
                <a:latin typeface="Söhne"/>
              </a:rPr>
              <a:t>(MGH): MGH is a leading healthcare institution in Boston that employs physicists in its radiation oncology and imaging departments. Physics majors can work as medical physicists or radiation therapists.</a:t>
            </a:r>
          </a:p>
          <a:p>
            <a:pPr algn="l">
              <a:buFont typeface="+mj-lt"/>
              <a:buAutoNum type="arabicPeriod"/>
            </a:pPr>
            <a:r>
              <a:rPr lang="en-US" sz="2900" b="1" i="0" dirty="0">
                <a:solidFill>
                  <a:srgbClr val="374151"/>
                </a:solidFill>
                <a:effectLst/>
                <a:latin typeface="Söhne"/>
              </a:rPr>
              <a:t>Draper: </a:t>
            </a:r>
            <a:r>
              <a:rPr lang="en-US" sz="2900" b="0" i="0" dirty="0">
                <a:solidFill>
                  <a:srgbClr val="374151"/>
                </a:solidFill>
                <a:effectLst/>
                <a:latin typeface="Söhne"/>
              </a:rPr>
              <a:t>Draper is an engineering firm that specializes in developing advanced technologies for government and commercial clients. Physics majors can work as engineers in fields such as aerospace, defense, and biomedical engineering</a:t>
            </a:r>
          </a:p>
          <a:p>
            <a:pPr algn="l">
              <a:buFont typeface="+mj-lt"/>
              <a:buAutoNum type="arabicPeriod"/>
            </a:pPr>
            <a:r>
              <a:rPr lang="en-US" sz="2900" b="1" i="0" dirty="0">
                <a:solidFill>
                  <a:srgbClr val="374151"/>
                </a:solidFill>
                <a:effectLst/>
                <a:latin typeface="Söhne"/>
              </a:rPr>
              <a:t>Amazon Robotics</a:t>
            </a:r>
            <a:r>
              <a:rPr lang="en-US" sz="2900" b="0" i="0" dirty="0">
                <a:solidFill>
                  <a:srgbClr val="374151"/>
                </a:solidFill>
                <a:effectLst/>
                <a:latin typeface="Söhne"/>
              </a:rPr>
              <a:t>: Amazon Robotics is a division of Amazon that develops robotics and automation technologies for its warehouses and fulfillment centers. Physics majors can work as robotics engineers, data analysts, or software developers.</a:t>
            </a:r>
          </a:p>
          <a:p>
            <a:pPr algn="l">
              <a:buFont typeface="+mj-lt"/>
              <a:buAutoNum type="arabicPeriod"/>
            </a:pPr>
            <a:r>
              <a:rPr lang="en-US" sz="2900" b="1" i="0" dirty="0">
                <a:solidFill>
                  <a:srgbClr val="374151"/>
                </a:solidFill>
                <a:effectLst/>
                <a:latin typeface="Söhne"/>
              </a:rPr>
              <a:t>Raytheon: </a:t>
            </a:r>
            <a:r>
              <a:rPr lang="en-US" sz="2900" b="0" i="0" dirty="0">
                <a:solidFill>
                  <a:srgbClr val="374151"/>
                </a:solidFill>
                <a:effectLst/>
                <a:latin typeface="Söhne"/>
              </a:rPr>
              <a:t>Raytheon is a defense contractor that develops advanced technologies for the military and other government agencies. Physics majors can work as engineers, scientists, or data analysts in fields such as missile defense, cybersecurity, and intelligence.</a:t>
            </a:r>
          </a:p>
          <a:p>
            <a:pPr algn="l">
              <a:buFont typeface="+mj-lt"/>
              <a:buAutoNum type="arabicPeriod"/>
            </a:pPr>
            <a:r>
              <a:rPr lang="en-US" sz="2900" b="1" i="0" dirty="0">
                <a:solidFill>
                  <a:srgbClr val="374151"/>
                </a:solidFill>
                <a:effectLst/>
                <a:latin typeface="Söhne"/>
              </a:rPr>
              <a:t>Bose Corporation</a:t>
            </a:r>
            <a:r>
              <a:rPr lang="en-US" sz="2900" b="0" i="0" dirty="0">
                <a:solidFill>
                  <a:srgbClr val="374151"/>
                </a:solidFill>
                <a:effectLst/>
                <a:latin typeface="Söhne"/>
              </a:rPr>
              <a:t>: Bose is a consumer electronics company that specializes in audio equipment and noise-canceling technologies. Physics majors can work as research scientists, engineers, or data analysts in areas such as acoustics, signal processing, and machine learning.</a:t>
            </a:r>
          </a:p>
          <a:p>
            <a:pPr algn="l">
              <a:buFont typeface="+mj-lt"/>
              <a:buAutoNum type="arabicPeriod"/>
            </a:pPr>
            <a:r>
              <a:rPr lang="en-US" sz="2900" b="1" i="0" dirty="0">
                <a:solidFill>
                  <a:srgbClr val="374151"/>
                </a:solidFill>
                <a:effectLst/>
                <a:latin typeface="Söhne"/>
              </a:rPr>
              <a:t>Vertex Pharmaceuticals</a:t>
            </a:r>
            <a:r>
              <a:rPr lang="en-US" sz="2900" b="0" i="0" dirty="0">
                <a:solidFill>
                  <a:srgbClr val="374151"/>
                </a:solidFill>
                <a:effectLst/>
                <a:latin typeface="Söhne"/>
              </a:rPr>
              <a:t>: Vertex is a biotech company that specializes in developing treatments for serious diseases such as cystic fibrosis. Physics majors can work as research scientists or data analysts in areas such as drug discovery, protein engineering, and computational biology.</a:t>
            </a:r>
          </a:p>
          <a:p>
            <a:pPr>
              <a:buFont typeface="+mj-lt"/>
              <a:buAutoNum type="arabicPeriod"/>
            </a:pPr>
            <a:r>
              <a:rPr lang="en-US" sz="2900" b="1" i="0" dirty="0">
                <a:solidFill>
                  <a:srgbClr val="374151"/>
                </a:solidFill>
                <a:effectLst/>
                <a:latin typeface="Söhne"/>
              </a:rPr>
              <a:t>Analogic Corporation</a:t>
            </a:r>
            <a:r>
              <a:rPr lang="en-US" sz="2900" b="0" i="0" dirty="0">
                <a:solidFill>
                  <a:srgbClr val="374151"/>
                </a:solidFill>
                <a:effectLst/>
                <a:latin typeface="Söhne"/>
              </a:rPr>
              <a:t>: Analogic is a leading technology company that specializes in medical imaging and security systems. They have previously hired physics majors for various roles such as design engineering, product development, and software engineering.</a:t>
            </a:r>
          </a:p>
          <a:p>
            <a:pPr>
              <a:buFont typeface="+mj-lt"/>
              <a:buAutoNum type="arabicPeriod"/>
            </a:pPr>
            <a:r>
              <a:rPr lang="en-US" sz="2900" b="1" i="0" dirty="0">
                <a:solidFill>
                  <a:srgbClr val="374151"/>
                </a:solidFill>
                <a:effectLst/>
                <a:latin typeface="Söhne"/>
              </a:rPr>
              <a:t>Ginkgo </a:t>
            </a:r>
            <a:r>
              <a:rPr lang="en-US" sz="2900" b="1" i="0" dirty="0" err="1">
                <a:solidFill>
                  <a:srgbClr val="374151"/>
                </a:solidFill>
                <a:effectLst/>
                <a:latin typeface="Söhne"/>
              </a:rPr>
              <a:t>Bioworks</a:t>
            </a:r>
            <a:r>
              <a:rPr lang="en-US" sz="2900" b="0" i="0" dirty="0">
                <a:solidFill>
                  <a:srgbClr val="374151"/>
                </a:solidFill>
                <a:effectLst/>
                <a:latin typeface="Söhne"/>
              </a:rPr>
              <a:t>: Ginkgo </a:t>
            </a:r>
            <a:r>
              <a:rPr lang="en-US" sz="2900" b="0" i="0" dirty="0" err="1">
                <a:solidFill>
                  <a:srgbClr val="374151"/>
                </a:solidFill>
                <a:effectLst/>
                <a:latin typeface="Söhne"/>
              </a:rPr>
              <a:t>Bioworks</a:t>
            </a:r>
            <a:r>
              <a:rPr lang="en-US" sz="2900" b="0" i="0" dirty="0">
                <a:solidFill>
                  <a:srgbClr val="374151"/>
                </a:solidFill>
                <a:effectLst/>
                <a:latin typeface="Söhne"/>
              </a:rPr>
              <a:t> is a biotechnology company that specializes in synthetic biology. They have previously hired physics majors for roles such as research and development, data analysis, and software engineering.</a:t>
            </a:r>
          </a:p>
          <a:p>
            <a:pPr marL="0" indent="0">
              <a:buNone/>
            </a:pPr>
            <a:r>
              <a:rPr lang="en-US" sz="2900" dirty="0">
                <a:solidFill>
                  <a:srgbClr val="374151"/>
                </a:solidFill>
                <a:latin typeface="Söhne"/>
              </a:rPr>
              <a:t>Source: Chat GPT</a:t>
            </a:r>
            <a:endParaRPr lang="en-US" sz="2900" b="0" i="0" dirty="0">
              <a:solidFill>
                <a:srgbClr val="374151"/>
              </a:solidFill>
              <a:effectLst/>
              <a:latin typeface="Söhne"/>
            </a:endParaRPr>
          </a:p>
          <a:p>
            <a:pPr algn="l">
              <a:buFont typeface="+mj-lt"/>
              <a:buAutoNum type="arabicPeriod"/>
            </a:pPr>
            <a:endParaRPr lang="en-US" b="0" i="0" dirty="0">
              <a:solidFill>
                <a:srgbClr val="374151"/>
              </a:solidFill>
              <a:effectLst/>
              <a:latin typeface="Söhne"/>
            </a:endParaRPr>
          </a:p>
          <a:p>
            <a:endParaRPr lang="en-US" dirty="0"/>
          </a:p>
        </p:txBody>
      </p:sp>
      <p:sp>
        <p:nvSpPr>
          <p:cNvPr id="4" name="TextBox 3">
            <a:extLst>
              <a:ext uri="{FF2B5EF4-FFF2-40B4-BE49-F238E27FC236}">
                <a16:creationId xmlns:a16="http://schemas.microsoft.com/office/drawing/2014/main" id="{83810AEA-E3E1-0C34-D49C-8D7A14A6088D}"/>
              </a:ext>
            </a:extLst>
          </p:cNvPr>
          <p:cNvSpPr txBox="1"/>
          <p:nvPr/>
        </p:nvSpPr>
        <p:spPr>
          <a:xfrm>
            <a:off x="1958672" y="6027088"/>
            <a:ext cx="9939131" cy="670120"/>
          </a:xfrm>
          <a:prstGeom prst="rect">
            <a:avLst/>
          </a:prstGeom>
          <a:noFill/>
        </p:spPr>
        <p:txBody>
          <a:bodyPr wrap="square" rtlCol="0">
            <a:spAutoFit/>
          </a:bodyPr>
          <a:lstStyle/>
          <a:p>
            <a:pPr marR="0" lvl="0">
              <a:lnSpc>
                <a:spcPct val="107000"/>
              </a:lnSpc>
              <a:spcBef>
                <a:spcPts val="0"/>
              </a:spcBef>
              <a:spcAft>
                <a:spcPts val="0"/>
              </a:spcAft>
              <a:buSzPts val="1000"/>
              <a:tabLst>
                <a:tab pos="457200" algn="l"/>
              </a:tabLst>
            </a:pPr>
            <a:endParaRPr lang="en-US" sz="1800" kern="0" dirty="0">
              <a:solidFill>
                <a:srgbClr val="555555"/>
              </a:solidFill>
              <a:latin typeface="Helvetica"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SzPts val="1000"/>
              <a:tabLst>
                <a:tab pos="457200" algn="l"/>
              </a:tabLst>
            </a:pPr>
            <a:r>
              <a:rPr lang="en-US" sz="1800" kern="0" dirty="0">
                <a:solidFill>
                  <a:srgbClr val="555555"/>
                </a:solidFill>
                <a:latin typeface="Helvetica" panose="020B0604020202020204" pitchFamily="34" charset="0"/>
                <a:ea typeface="Calibri" panose="020F0502020204030204" pitchFamily="34" charset="0"/>
                <a:cs typeface="Times New Roman" panose="02020603050405020304" pitchFamily="18" charset="0"/>
              </a:rPr>
              <a:t>775 MA companies hiring Physics majors: </a:t>
            </a:r>
            <a:r>
              <a:rPr lang="en-US" sz="1800" kern="100" dirty="0">
                <a:solidFill>
                  <a:srgbClr val="555555"/>
                </a:solidFill>
                <a:effectLst/>
                <a:latin typeface="Calibri" panose="020F0502020204030204" pitchFamily="34" charset="0"/>
                <a:ea typeface="Calibri" panose="020F0502020204030204" pitchFamily="34" charset="0"/>
                <a:cs typeface="Times New Roman" panose="02020603050405020304" pitchFamily="18" charset="0"/>
                <a:hlinkClick r:id="rId2"/>
              </a:rPr>
              <a:t>  https://www.buzzfile.com/Major/Physics/MA</a:t>
            </a:r>
            <a:endParaRPr lang="en-US" sz="1800" kern="0" dirty="0">
              <a:solidFill>
                <a:srgbClr val="555555"/>
              </a:solidFill>
              <a:effectLst/>
              <a:latin typeface="Helvetica"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753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68DA8-63BA-CEBC-DCAD-F993F186A28F}"/>
              </a:ext>
            </a:extLst>
          </p:cNvPr>
          <p:cNvSpPr>
            <a:spLocks noGrp="1"/>
          </p:cNvSpPr>
          <p:nvPr>
            <p:ph type="title"/>
          </p:nvPr>
        </p:nvSpPr>
        <p:spPr/>
        <p:txBody>
          <a:bodyPr/>
          <a:lstStyle/>
          <a:p>
            <a:r>
              <a:rPr lang="en-US" dirty="0"/>
              <a:t>Challenges to Getting Physics Entry Jobs</a:t>
            </a:r>
          </a:p>
        </p:txBody>
      </p:sp>
      <p:sp>
        <p:nvSpPr>
          <p:cNvPr id="3" name="Content Placeholder 2">
            <a:extLst>
              <a:ext uri="{FF2B5EF4-FFF2-40B4-BE49-F238E27FC236}">
                <a16:creationId xmlns:a16="http://schemas.microsoft.com/office/drawing/2014/main" id="{2F6EF668-11FF-8275-CDAE-07450FBBD61D}"/>
              </a:ext>
            </a:extLst>
          </p:cNvPr>
          <p:cNvSpPr>
            <a:spLocks noGrp="1"/>
          </p:cNvSpPr>
          <p:nvPr>
            <p:ph idx="1"/>
          </p:nvPr>
        </p:nvSpPr>
        <p:spPr/>
        <p:txBody>
          <a:bodyPr>
            <a:normAutofit/>
          </a:bodyPr>
          <a:lstStyle/>
          <a:p>
            <a:r>
              <a:rPr lang="en-US" dirty="0"/>
              <a:t>Although there are many jobs for physics bachelor’s degree recipients, </a:t>
            </a:r>
            <a:r>
              <a:rPr lang="en-US" u="sng" dirty="0"/>
              <a:t>very few </a:t>
            </a:r>
            <a:r>
              <a:rPr lang="en-US" dirty="0"/>
              <a:t>have the word “</a:t>
            </a:r>
            <a:r>
              <a:rPr lang="en-US" b="1" dirty="0"/>
              <a:t>physics” in the title  </a:t>
            </a:r>
          </a:p>
          <a:p>
            <a:r>
              <a:rPr lang="en-US" dirty="0"/>
              <a:t>Hiring professionals and professors may not understand what a physics student actually knows or is capable of doing outside of academia</a:t>
            </a:r>
          </a:p>
          <a:p>
            <a:r>
              <a:rPr lang="en-US" dirty="0"/>
              <a:t>Students may lack self-awareness of or have difficulty articulating their strengths and capabilities </a:t>
            </a:r>
          </a:p>
          <a:p>
            <a:r>
              <a:rPr lang="en-US" dirty="0"/>
              <a:t>Underdeveloped interpersonal communication skills may be a barrier to students in the job search</a:t>
            </a:r>
          </a:p>
        </p:txBody>
      </p:sp>
    </p:spTree>
    <p:extLst>
      <p:ext uri="{BB962C8B-B14F-4D97-AF65-F5344CB8AC3E}">
        <p14:creationId xmlns:p14="http://schemas.microsoft.com/office/powerpoint/2010/main" val="88664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6740B1-3DFC-F160-BAE9-7A9AB5BD0EEE}"/>
              </a:ext>
            </a:extLst>
          </p:cNvPr>
          <p:cNvSpPr>
            <a:spLocks noGrp="1"/>
          </p:cNvSpPr>
          <p:nvPr>
            <p:ph type="title"/>
          </p:nvPr>
        </p:nvSpPr>
        <p:spPr/>
        <p:txBody>
          <a:bodyPr/>
          <a:lstStyle/>
          <a:p>
            <a:r>
              <a:rPr lang="en-US" dirty="0"/>
              <a:t>UMB Alumni Physics BS Job Titles</a:t>
            </a:r>
          </a:p>
        </p:txBody>
      </p:sp>
      <p:graphicFrame>
        <p:nvGraphicFramePr>
          <p:cNvPr id="7" name="Table 7">
            <a:extLst>
              <a:ext uri="{FF2B5EF4-FFF2-40B4-BE49-F238E27FC236}">
                <a16:creationId xmlns:a16="http://schemas.microsoft.com/office/drawing/2014/main" id="{A5F8A6F5-B8B0-C75D-99B6-C87A29AA3AA2}"/>
              </a:ext>
            </a:extLst>
          </p:cNvPr>
          <p:cNvGraphicFramePr>
            <a:graphicFrameLocks noGrp="1"/>
          </p:cNvGraphicFramePr>
          <p:nvPr>
            <p:ph idx="1"/>
            <p:extLst>
              <p:ext uri="{D42A27DB-BD31-4B8C-83A1-F6EECF244321}">
                <p14:modId xmlns:p14="http://schemas.microsoft.com/office/powerpoint/2010/main" val="1463398848"/>
              </p:ext>
            </p:extLst>
          </p:nvPr>
        </p:nvGraphicFramePr>
        <p:xfrm>
          <a:off x="838200" y="1825625"/>
          <a:ext cx="10515600" cy="31343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512738086"/>
                    </a:ext>
                  </a:extLst>
                </a:gridCol>
                <a:gridCol w="2628900">
                  <a:extLst>
                    <a:ext uri="{9D8B030D-6E8A-4147-A177-3AD203B41FA5}">
                      <a16:colId xmlns:a16="http://schemas.microsoft.com/office/drawing/2014/main" val="2966705614"/>
                    </a:ext>
                  </a:extLst>
                </a:gridCol>
                <a:gridCol w="2628900">
                  <a:extLst>
                    <a:ext uri="{9D8B030D-6E8A-4147-A177-3AD203B41FA5}">
                      <a16:colId xmlns:a16="http://schemas.microsoft.com/office/drawing/2014/main" val="1593045686"/>
                    </a:ext>
                  </a:extLst>
                </a:gridCol>
                <a:gridCol w="2628900">
                  <a:extLst>
                    <a:ext uri="{9D8B030D-6E8A-4147-A177-3AD203B41FA5}">
                      <a16:colId xmlns:a16="http://schemas.microsoft.com/office/drawing/2014/main" val="4140609916"/>
                    </a:ext>
                  </a:extLst>
                </a:gridCol>
              </a:tblGrid>
              <a:tr h="370840">
                <a:tc>
                  <a:txBody>
                    <a:bodyPr/>
                    <a:lstStyle/>
                    <a:p>
                      <a:r>
                        <a:rPr lang="en-US" dirty="0"/>
                        <a:t>Title</a:t>
                      </a:r>
                    </a:p>
                  </a:txBody>
                  <a:tcPr/>
                </a:tc>
                <a:tc>
                  <a:txBody>
                    <a:bodyPr/>
                    <a:lstStyle/>
                    <a:p>
                      <a:r>
                        <a:rPr lang="en-US" dirty="0"/>
                        <a:t>Title</a:t>
                      </a:r>
                    </a:p>
                  </a:txBody>
                  <a:tcPr/>
                </a:tc>
                <a:tc>
                  <a:txBody>
                    <a:bodyPr/>
                    <a:lstStyle/>
                    <a:p>
                      <a:r>
                        <a:rPr lang="en-US" dirty="0"/>
                        <a:t>Title</a:t>
                      </a:r>
                    </a:p>
                  </a:txBody>
                  <a:tcPr/>
                </a:tc>
                <a:tc>
                  <a:txBody>
                    <a:bodyPr/>
                    <a:lstStyle/>
                    <a:p>
                      <a:r>
                        <a:rPr lang="en-US" dirty="0"/>
                        <a:t>Title</a:t>
                      </a:r>
                    </a:p>
                  </a:txBody>
                  <a:tcPr/>
                </a:tc>
                <a:extLst>
                  <a:ext uri="{0D108BD9-81ED-4DB2-BD59-A6C34878D82A}">
                    <a16:rowId xmlns:a16="http://schemas.microsoft.com/office/drawing/2014/main" val="2854994190"/>
                  </a:ext>
                </a:extLst>
              </a:tr>
              <a:tr h="370840">
                <a:tc>
                  <a:txBody>
                    <a:bodyPr/>
                    <a:lstStyle/>
                    <a:p>
                      <a:r>
                        <a:rPr lang="en-US" dirty="0"/>
                        <a:t>Field engineer</a:t>
                      </a:r>
                    </a:p>
                  </a:txBody>
                  <a:tcPr/>
                </a:tc>
                <a:tc>
                  <a:txBody>
                    <a:bodyPr/>
                    <a:lstStyle/>
                    <a:p>
                      <a:r>
                        <a:rPr lang="en-US" dirty="0"/>
                        <a:t>HS Teacher</a:t>
                      </a:r>
                    </a:p>
                  </a:txBody>
                  <a:tcPr/>
                </a:tc>
                <a:tc>
                  <a:txBody>
                    <a:bodyPr/>
                    <a:lstStyle/>
                    <a:p>
                      <a:r>
                        <a:rPr lang="en-US" dirty="0"/>
                        <a:t>New Product Developer</a:t>
                      </a:r>
                    </a:p>
                  </a:txBody>
                  <a:tcPr/>
                </a:tc>
                <a:tc>
                  <a:txBody>
                    <a:bodyPr/>
                    <a:lstStyle/>
                    <a:p>
                      <a:r>
                        <a:rPr lang="en-US" dirty="0"/>
                        <a:t>Auditor</a:t>
                      </a:r>
                    </a:p>
                  </a:txBody>
                  <a:tcPr/>
                </a:tc>
                <a:extLst>
                  <a:ext uri="{0D108BD9-81ED-4DB2-BD59-A6C34878D82A}">
                    <a16:rowId xmlns:a16="http://schemas.microsoft.com/office/drawing/2014/main" val="2092665653"/>
                  </a:ext>
                </a:extLst>
              </a:tr>
              <a:tr h="370840">
                <a:tc>
                  <a:txBody>
                    <a:bodyPr/>
                    <a:lstStyle/>
                    <a:p>
                      <a:r>
                        <a:rPr lang="en-US" dirty="0"/>
                        <a:t>Software engineer</a:t>
                      </a:r>
                    </a:p>
                  </a:txBody>
                  <a:tcPr/>
                </a:tc>
                <a:tc>
                  <a:txBody>
                    <a:bodyPr/>
                    <a:lstStyle/>
                    <a:p>
                      <a:r>
                        <a:rPr lang="en-US" dirty="0"/>
                        <a:t>Lecturer –College level</a:t>
                      </a:r>
                    </a:p>
                  </a:txBody>
                  <a:tcPr/>
                </a:tc>
                <a:tc>
                  <a:txBody>
                    <a:bodyPr/>
                    <a:lstStyle/>
                    <a:p>
                      <a:r>
                        <a:rPr lang="en-US" dirty="0"/>
                        <a:t>Machinist</a:t>
                      </a:r>
                    </a:p>
                  </a:txBody>
                  <a:tcPr/>
                </a:tc>
                <a:tc>
                  <a:txBody>
                    <a:bodyPr/>
                    <a:lstStyle/>
                    <a:p>
                      <a:r>
                        <a:rPr lang="en-US" dirty="0"/>
                        <a:t>Sales Executive</a:t>
                      </a:r>
                    </a:p>
                  </a:txBody>
                  <a:tcPr/>
                </a:tc>
                <a:extLst>
                  <a:ext uri="{0D108BD9-81ED-4DB2-BD59-A6C34878D82A}">
                    <a16:rowId xmlns:a16="http://schemas.microsoft.com/office/drawing/2014/main" val="2341313433"/>
                  </a:ext>
                </a:extLst>
              </a:tr>
              <a:tr h="370840">
                <a:tc>
                  <a:txBody>
                    <a:bodyPr/>
                    <a:lstStyle/>
                    <a:p>
                      <a:r>
                        <a:rPr lang="en-US" dirty="0"/>
                        <a:t>Application engineer</a:t>
                      </a:r>
                    </a:p>
                  </a:txBody>
                  <a:tcPr/>
                </a:tc>
                <a:tc>
                  <a:txBody>
                    <a:bodyPr/>
                    <a:lstStyle/>
                    <a:p>
                      <a:r>
                        <a:rPr lang="en-US" dirty="0"/>
                        <a:t>Professor</a:t>
                      </a:r>
                    </a:p>
                  </a:txBody>
                  <a:tcPr/>
                </a:tc>
                <a:tc>
                  <a:txBody>
                    <a:bodyPr/>
                    <a:lstStyle/>
                    <a:p>
                      <a:r>
                        <a:rPr lang="en-US" dirty="0"/>
                        <a:t>Radiation Physicist</a:t>
                      </a:r>
                    </a:p>
                  </a:txBody>
                  <a:tcPr/>
                </a:tc>
                <a:tc>
                  <a:txBody>
                    <a:bodyPr/>
                    <a:lstStyle/>
                    <a:p>
                      <a:r>
                        <a:rPr lang="en-US" dirty="0"/>
                        <a:t>Medical Dosimetrist</a:t>
                      </a:r>
                    </a:p>
                  </a:txBody>
                  <a:tcPr/>
                </a:tc>
                <a:extLst>
                  <a:ext uri="{0D108BD9-81ED-4DB2-BD59-A6C34878D82A}">
                    <a16:rowId xmlns:a16="http://schemas.microsoft.com/office/drawing/2014/main" val="3817845356"/>
                  </a:ext>
                </a:extLst>
              </a:tr>
              <a:tr h="370840">
                <a:tc>
                  <a:txBody>
                    <a:bodyPr/>
                    <a:lstStyle/>
                    <a:p>
                      <a:r>
                        <a:rPr lang="en-US" dirty="0"/>
                        <a:t>Research engineer</a:t>
                      </a:r>
                    </a:p>
                  </a:txBody>
                  <a:tcPr/>
                </a:tc>
                <a:tc>
                  <a:txBody>
                    <a:bodyPr/>
                    <a:lstStyle/>
                    <a:p>
                      <a:r>
                        <a:rPr lang="en-US" dirty="0"/>
                        <a:t>Research Scientist</a:t>
                      </a:r>
                    </a:p>
                  </a:txBody>
                  <a:tcPr/>
                </a:tc>
                <a:tc>
                  <a:txBody>
                    <a:bodyPr/>
                    <a:lstStyle/>
                    <a:p>
                      <a:r>
                        <a:rPr lang="en-US" dirty="0"/>
                        <a:t>Sr. Systems Administrator</a:t>
                      </a:r>
                    </a:p>
                  </a:txBody>
                  <a:tcPr/>
                </a:tc>
                <a:tc>
                  <a:txBody>
                    <a:bodyPr/>
                    <a:lstStyle/>
                    <a:p>
                      <a:r>
                        <a:rPr lang="en-US" dirty="0"/>
                        <a:t>Marketing Director</a:t>
                      </a:r>
                    </a:p>
                  </a:txBody>
                  <a:tcPr/>
                </a:tc>
                <a:extLst>
                  <a:ext uri="{0D108BD9-81ED-4DB2-BD59-A6C34878D82A}">
                    <a16:rowId xmlns:a16="http://schemas.microsoft.com/office/drawing/2014/main" val="4206929072"/>
                  </a:ext>
                </a:extLst>
              </a:tr>
              <a:tr h="370840">
                <a:tc>
                  <a:txBody>
                    <a:bodyPr/>
                    <a:lstStyle/>
                    <a:p>
                      <a:r>
                        <a:rPr lang="en-US" dirty="0"/>
                        <a:t>QA engineer</a:t>
                      </a:r>
                    </a:p>
                  </a:txBody>
                  <a:tcPr/>
                </a:tc>
                <a:tc>
                  <a:txBody>
                    <a:bodyPr/>
                    <a:lstStyle/>
                    <a:p>
                      <a:r>
                        <a:rPr lang="en-US" dirty="0"/>
                        <a:t>Computer Science Engineer</a:t>
                      </a:r>
                    </a:p>
                  </a:txBody>
                  <a:tcPr/>
                </a:tc>
                <a:tc>
                  <a:txBody>
                    <a:bodyPr/>
                    <a:lstStyle/>
                    <a:p>
                      <a:r>
                        <a:rPr lang="en-US" dirty="0"/>
                        <a:t>Lab supervisor</a:t>
                      </a:r>
                    </a:p>
                  </a:txBody>
                  <a:tcPr/>
                </a:tc>
                <a:tc>
                  <a:txBody>
                    <a:bodyPr/>
                    <a:lstStyle/>
                    <a:p>
                      <a:r>
                        <a:rPr lang="en-US" dirty="0"/>
                        <a:t>Staff scientist</a:t>
                      </a:r>
                    </a:p>
                  </a:txBody>
                  <a:tcPr/>
                </a:tc>
                <a:extLst>
                  <a:ext uri="{0D108BD9-81ED-4DB2-BD59-A6C34878D82A}">
                    <a16:rowId xmlns:a16="http://schemas.microsoft.com/office/drawing/2014/main" val="1327121499"/>
                  </a:ext>
                </a:extLst>
              </a:tr>
              <a:tr h="370840">
                <a:tc>
                  <a:txBody>
                    <a:bodyPr/>
                    <a:lstStyle/>
                    <a:p>
                      <a:r>
                        <a:rPr lang="en-US" dirty="0"/>
                        <a:t>Source: </a:t>
                      </a:r>
                      <a:r>
                        <a:rPr lang="en-US" dirty="0" err="1"/>
                        <a:t>BeaconConnect</a:t>
                      </a:r>
                      <a:r>
                        <a:rPr lang="en-US" dirty="0"/>
                        <a:t> </a:t>
                      </a:r>
                    </a:p>
                  </a:txBody>
                  <a:tcPr/>
                </a:tc>
                <a:tc>
                  <a:txBody>
                    <a:bodyPr/>
                    <a:lstStyle/>
                    <a:p>
                      <a:r>
                        <a:rPr lang="en-US" dirty="0"/>
                        <a:t>Development Project Manager</a:t>
                      </a:r>
                    </a:p>
                  </a:txBody>
                  <a:tcPr/>
                </a:tc>
                <a:tc>
                  <a:txBody>
                    <a:bodyPr/>
                    <a:lstStyle/>
                    <a:p>
                      <a:r>
                        <a:rPr lang="en-US" dirty="0"/>
                        <a:t>Patent Examiner</a:t>
                      </a:r>
                    </a:p>
                  </a:txBody>
                  <a:tcPr/>
                </a:tc>
                <a:tc>
                  <a:txBody>
                    <a:bodyPr/>
                    <a:lstStyle/>
                    <a:p>
                      <a:r>
                        <a:rPr lang="en-US" dirty="0"/>
                        <a:t>Physicist</a:t>
                      </a:r>
                    </a:p>
                  </a:txBody>
                  <a:tcPr/>
                </a:tc>
                <a:extLst>
                  <a:ext uri="{0D108BD9-81ED-4DB2-BD59-A6C34878D82A}">
                    <a16:rowId xmlns:a16="http://schemas.microsoft.com/office/drawing/2014/main" val="3246355952"/>
                  </a:ext>
                </a:extLst>
              </a:tr>
            </a:tbl>
          </a:graphicData>
        </a:graphic>
      </p:graphicFrame>
    </p:spTree>
    <p:extLst>
      <p:ext uri="{BB962C8B-B14F-4D97-AF65-F5344CB8AC3E}">
        <p14:creationId xmlns:p14="http://schemas.microsoft.com/office/powerpoint/2010/main" val="4021773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20282-747A-03E4-183C-F2208CD2544E}"/>
              </a:ext>
            </a:extLst>
          </p:cNvPr>
          <p:cNvSpPr>
            <a:spLocks noGrp="1"/>
          </p:cNvSpPr>
          <p:nvPr>
            <p:ph type="title"/>
          </p:nvPr>
        </p:nvSpPr>
        <p:spPr/>
        <p:txBody>
          <a:bodyPr/>
          <a:lstStyle/>
          <a:p>
            <a:r>
              <a:rPr lang="en-US" dirty="0"/>
              <a:t>UMB Alumni BS Physics Places of Work</a:t>
            </a:r>
          </a:p>
        </p:txBody>
      </p:sp>
      <p:graphicFrame>
        <p:nvGraphicFramePr>
          <p:cNvPr id="4" name="Table 4">
            <a:extLst>
              <a:ext uri="{FF2B5EF4-FFF2-40B4-BE49-F238E27FC236}">
                <a16:creationId xmlns:a16="http://schemas.microsoft.com/office/drawing/2014/main" id="{D4DD7FFC-9766-59AE-33E7-75ADBEBBEBFF}"/>
              </a:ext>
            </a:extLst>
          </p:cNvPr>
          <p:cNvGraphicFramePr>
            <a:graphicFrameLocks noGrp="1"/>
          </p:cNvGraphicFramePr>
          <p:nvPr>
            <p:ph idx="1"/>
            <p:extLst>
              <p:ext uri="{D42A27DB-BD31-4B8C-83A1-F6EECF244321}">
                <p14:modId xmlns:p14="http://schemas.microsoft.com/office/powerpoint/2010/main" val="2369093347"/>
              </p:ext>
            </p:extLst>
          </p:nvPr>
        </p:nvGraphicFramePr>
        <p:xfrm>
          <a:off x="838200" y="1595038"/>
          <a:ext cx="10515600" cy="5034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624385786"/>
                    </a:ext>
                  </a:extLst>
                </a:gridCol>
                <a:gridCol w="1752600">
                  <a:extLst>
                    <a:ext uri="{9D8B030D-6E8A-4147-A177-3AD203B41FA5}">
                      <a16:colId xmlns:a16="http://schemas.microsoft.com/office/drawing/2014/main" val="1917754539"/>
                    </a:ext>
                  </a:extLst>
                </a:gridCol>
                <a:gridCol w="1752600">
                  <a:extLst>
                    <a:ext uri="{9D8B030D-6E8A-4147-A177-3AD203B41FA5}">
                      <a16:colId xmlns:a16="http://schemas.microsoft.com/office/drawing/2014/main" val="551996658"/>
                    </a:ext>
                  </a:extLst>
                </a:gridCol>
                <a:gridCol w="1752600">
                  <a:extLst>
                    <a:ext uri="{9D8B030D-6E8A-4147-A177-3AD203B41FA5}">
                      <a16:colId xmlns:a16="http://schemas.microsoft.com/office/drawing/2014/main" val="2531750733"/>
                    </a:ext>
                  </a:extLst>
                </a:gridCol>
                <a:gridCol w="1752600">
                  <a:extLst>
                    <a:ext uri="{9D8B030D-6E8A-4147-A177-3AD203B41FA5}">
                      <a16:colId xmlns:a16="http://schemas.microsoft.com/office/drawing/2014/main" val="2405808152"/>
                    </a:ext>
                  </a:extLst>
                </a:gridCol>
                <a:gridCol w="1752600">
                  <a:extLst>
                    <a:ext uri="{9D8B030D-6E8A-4147-A177-3AD203B41FA5}">
                      <a16:colId xmlns:a16="http://schemas.microsoft.com/office/drawing/2014/main" val="3086543103"/>
                    </a:ext>
                  </a:extLst>
                </a:gridCol>
              </a:tblGrid>
              <a:tr h="370840">
                <a:tc>
                  <a:txBody>
                    <a:bodyPr/>
                    <a:lstStyle/>
                    <a:p>
                      <a:r>
                        <a:rPr lang="en-US" dirty="0"/>
                        <a:t>A-B Lasers Inc.</a:t>
                      </a:r>
                    </a:p>
                  </a:txBody>
                  <a:tcPr/>
                </a:tc>
                <a:tc>
                  <a:txBody>
                    <a:bodyPr/>
                    <a:lstStyle/>
                    <a:p>
                      <a:r>
                        <a:rPr lang="en-US" dirty="0"/>
                        <a:t>Bose</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49138493"/>
                  </a:ext>
                </a:extLst>
              </a:tr>
              <a:tr h="370840">
                <a:tc>
                  <a:txBody>
                    <a:bodyPr/>
                    <a:lstStyle/>
                    <a:p>
                      <a:r>
                        <a:rPr lang="en-US" dirty="0" err="1"/>
                        <a:t>Accenter</a:t>
                      </a:r>
                      <a:endParaRPr lang="en-US" dirty="0"/>
                    </a:p>
                  </a:txBody>
                  <a:tcPr/>
                </a:tc>
                <a:tc>
                  <a:txBody>
                    <a:bodyPr/>
                    <a:lstStyle/>
                    <a:p>
                      <a:r>
                        <a:rPr lang="en-US" dirty="0"/>
                        <a:t>LSM Consulting</a:t>
                      </a:r>
                    </a:p>
                  </a:txBody>
                  <a:tcPr/>
                </a:tc>
                <a:tc>
                  <a:txBody>
                    <a:bodyPr/>
                    <a:lstStyle/>
                    <a:p>
                      <a:r>
                        <a:rPr lang="en-US" dirty="0" err="1"/>
                        <a:t>Entegris</a:t>
                      </a:r>
                      <a:r>
                        <a:rPr lang="en-US" dirty="0"/>
                        <a:t>, Inc.</a:t>
                      </a:r>
                    </a:p>
                  </a:txBody>
                  <a:tcPr/>
                </a:tc>
                <a:tc>
                  <a:txBody>
                    <a:bodyPr/>
                    <a:lstStyle/>
                    <a:p>
                      <a:r>
                        <a:rPr lang="en-US" dirty="0"/>
                        <a:t>General Electric</a:t>
                      </a:r>
                    </a:p>
                  </a:txBody>
                  <a:tcPr/>
                </a:tc>
                <a:tc>
                  <a:txBody>
                    <a:bodyPr/>
                    <a:lstStyle/>
                    <a:p>
                      <a:r>
                        <a:rPr lang="en-US" dirty="0"/>
                        <a:t>Goodrich</a:t>
                      </a:r>
                    </a:p>
                  </a:txBody>
                  <a:tcPr/>
                </a:tc>
                <a:tc>
                  <a:txBody>
                    <a:bodyPr/>
                    <a:lstStyle/>
                    <a:p>
                      <a:r>
                        <a:rPr lang="en-US" dirty="0"/>
                        <a:t>Hughes Electronics</a:t>
                      </a:r>
                    </a:p>
                  </a:txBody>
                  <a:tcPr/>
                </a:tc>
                <a:extLst>
                  <a:ext uri="{0D108BD9-81ED-4DB2-BD59-A6C34878D82A}">
                    <a16:rowId xmlns:a16="http://schemas.microsoft.com/office/drawing/2014/main" val="4216323695"/>
                  </a:ext>
                </a:extLst>
              </a:tr>
              <a:tr h="370840">
                <a:tc>
                  <a:txBody>
                    <a:bodyPr/>
                    <a:lstStyle/>
                    <a:p>
                      <a:r>
                        <a:rPr lang="en-US" dirty="0"/>
                        <a:t>Air Force</a:t>
                      </a:r>
                    </a:p>
                  </a:txBody>
                  <a:tcPr/>
                </a:tc>
                <a:tc>
                  <a:txBody>
                    <a:bodyPr/>
                    <a:lstStyle/>
                    <a:p>
                      <a:r>
                        <a:rPr lang="en-US" dirty="0"/>
                        <a:t>Commonwealth Care Alliance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Cubic Transportation System</a:t>
                      </a:r>
                    </a:p>
                  </a:txBody>
                  <a:tcPr/>
                </a:tc>
                <a:tc>
                  <a:txBody>
                    <a:bodyPr/>
                    <a:lstStyle/>
                    <a:p>
                      <a:r>
                        <a:rPr lang="en-US" dirty="0"/>
                        <a:t>Granite Telecommunications</a:t>
                      </a:r>
                    </a:p>
                  </a:txBody>
                  <a:tcPr/>
                </a:tc>
                <a:tc>
                  <a:txBody>
                    <a:bodyPr/>
                    <a:lstStyle/>
                    <a:p>
                      <a:r>
                        <a:rPr lang="en-US" dirty="0"/>
                        <a:t>Joint Center for Radiation Therapy</a:t>
                      </a:r>
                    </a:p>
                  </a:txBody>
                  <a:tcPr/>
                </a:tc>
                <a:tc>
                  <a:txBody>
                    <a:bodyPr/>
                    <a:lstStyle/>
                    <a:p>
                      <a:r>
                        <a:rPr lang="en-US" dirty="0"/>
                        <a:t>Merrimack College, Massasoit CC</a:t>
                      </a:r>
                    </a:p>
                  </a:txBody>
                  <a:tcPr/>
                </a:tc>
                <a:extLst>
                  <a:ext uri="{0D108BD9-81ED-4DB2-BD59-A6C34878D82A}">
                    <a16:rowId xmlns:a16="http://schemas.microsoft.com/office/drawing/2014/main" val="4167846444"/>
                  </a:ext>
                </a:extLst>
              </a:tr>
              <a:tr h="370840">
                <a:tc>
                  <a:txBody>
                    <a:bodyPr/>
                    <a:lstStyle/>
                    <a:p>
                      <a:r>
                        <a:rPr lang="en-US" dirty="0"/>
                        <a:t>High Schools</a:t>
                      </a:r>
                    </a:p>
                  </a:txBody>
                  <a:tcPr/>
                </a:tc>
                <a:tc>
                  <a:txBody>
                    <a:bodyPr/>
                    <a:lstStyle/>
                    <a:p>
                      <a:r>
                        <a:rPr lang="en-US" dirty="0" err="1"/>
                        <a:t>Dotmatics</a:t>
                      </a:r>
                      <a:r>
                        <a:rPr lang="en-US" dirty="0"/>
                        <a:t> Inc.</a:t>
                      </a:r>
                    </a:p>
                  </a:txBody>
                  <a:tcPr/>
                </a:tc>
                <a:tc>
                  <a:txBody>
                    <a:bodyPr/>
                    <a:lstStyle/>
                    <a:p>
                      <a:r>
                        <a:rPr lang="en-US" dirty="0"/>
                        <a:t>Franklin Institute</a:t>
                      </a:r>
                    </a:p>
                  </a:txBody>
                  <a:tcPr/>
                </a:tc>
                <a:tc>
                  <a:txBody>
                    <a:bodyPr/>
                    <a:lstStyle/>
                    <a:p>
                      <a:r>
                        <a:rPr lang="en-US" dirty="0" err="1"/>
                        <a:t>Holometrix</a:t>
                      </a:r>
                      <a:r>
                        <a:rPr lang="en-US" dirty="0"/>
                        <a:t> Inc</a:t>
                      </a:r>
                    </a:p>
                  </a:txBody>
                  <a:tcPr/>
                </a:tc>
                <a:tc>
                  <a:txBody>
                    <a:bodyPr/>
                    <a:lstStyle/>
                    <a:p>
                      <a:r>
                        <a:rPr lang="en-US" dirty="0"/>
                        <a:t>Maine Medical Center</a:t>
                      </a:r>
                    </a:p>
                  </a:txBody>
                  <a:tcPr/>
                </a:tc>
                <a:tc>
                  <a:txBody>
                    <a:bodyPr/>
                    <a:lstStyle/>
                    <a:p>
                      <a:r>
                        <a:rPr lang="en-US" dirty="0"/>
                        <a:t>MIT Lincoln Laboratory</a:t>
                      </a:r>
                    </a:p>
                  </a:txBody>
                  <a:tcPr/>
                </a:tc>
                <a:extLst>
                  <a:ext uri="{0D108BD9-81ED-4DB2-BD59-A6C34878D82A}">
                    <a16:rowId xmlns:a16="http://schemas.microsoft.com/office/drawing/2014/main" val="3810934626"/>
                  </a:ext>
                </a:extLst>
              </a:tr>
              <a:tr h="370840">
                <a:tc>
                  <a:txBody>
                    <a:bodyPr/>
                    <a:lstStyle/>
                    <a:p>
                      <a:r>
                        <a:rPr lang="en-US" dirty="0"/>
                        <a:t>Polaroid Corp.</a:t>
                      </a:r>
                    </a:p>
                  </a:txBody>
                  <a:tcPr/>
                </a:tc>
                <a:tc>
                  <a:txBody>
                    <a:bodyPr/>
                    <a:lstStyle/>
                    <a:p>
                      <a:r>
                        <a:rPr lang="en-US" dirty="0"/>
                        <a:t>Radiation Monitoring Devices, Inc.</a:t>
                      </a:r>
                    </a:p>
                  </a:txBody>
                  <a:tcPr/>
                </a:tc>
                <a:tc>
                  <a:txBody>
                    <a:bodyPr/>
                    <a:lstStyle/>
                    <a:p>
                      <a:r>
                        <a:rPr lang="en-US" dirty="0"/>
                        <a:t>Raytheon</a:t>
                      </a:r>
                    </a:p>
                  </a:txBody>
                  <a:tcPr/>
                </a:tc>
                <a:tc>
                  <a:txBody>
                    <a:bodyPr/>
                    <a:lstStyle/>
                    <a:p>
                      <a:r>
                        <a:rPr lang="en-US" dirty="0"/>
                        <a:t>Renesys Corp.</a:t>
                      </a:r>
                    </a:p>
                  </a:txBody>
                  <a:tcPr/>
                </a:tc>
                <a:tc>
                  <a:txBody>
                    <a:bodyPr/>
                    <a:lstStyle/>
                    <a:p>
                      <a:r>
                        <a:rPr lang="en-US" dirty="0"/>
                        <a:t>The </a:t>
                      </a:r>
                      <a:r>
                        <a:rPr lang="en-US" dirty="0" err="1"/>
                        <a:t>Mitre</a:t>
                      </a:r>
                      <a:r>
                        <a:rPr lang="en-US" dirty="0"/>
                        <a:t> Corp. </a:t>
                      </a:r>
                    </a:p>
                  </a:txBody>
                  <a:tcPr/>
                </a:tc>
                <a:tc>
                  <a:txBody>
                    <a:bodyPr/>
                    <a:lstStyle/>
                    <a:p>
                      <a:r>
                        <a:rPr lang="en-US" dirty="0"/>
                        <a:t>Thermatron Engineering</a:t>
                      </a:r>
                    </a:p>
                  </a:txBody>
                  <a:tcPr/>
                </a:tc>
                <a:extLst>
                  <a:ext uri="{0D108BD9-81ED-4DB2-BD59-A6C34878D82A}">
                    <a16:rowId xmlns:a16="http://schemas.microsoft.com/office/drawing/2014/main" val="1260049548"/>
                  </a:ext>
                </a:extLst>
              </a:tr>
              <a:tr h="370840">
                <a:tc>
                  <a:txBody>
                    <a:bodyPr/>
                    <a:lstStyle/>
                    <a:p>
                      <a:r>
                        <a:rPr lang="en-US" dirty="0"/>
                        <a:t>Verizon Corp.</a:t>
                      </a:r>
                    </a:p>
                  </a:txBody>
                  <a:tcPr/>
                </a:tc>
                <a:tc>
                  <a:txBody>
                    <a:bodyPr/>
                    <a:lstStyle/>
                    <a:p>
                      <a:r>
                        <a:rPr lang="en-US" dirty="0"/>
                        <a:t>Vistaprint</a:t>
                      </a:r>
                    </a:p>
                  </a:txBody>
                  <a:tcPr/>
                </a:tc>
                <a:tc>
                  <a:txBody>
                    <a:bodyPr/>
                    <a:lstStyle/>
                    <a:p>
                      <a:r>
                        <a:rPr lang="en-US" dirty="0"/>
                        <a:t>Wire Technology</a:t>
                      </a:r>
                    </a:p>
                  </a:txBody>
                  <a:tcPr/>
                </a:tc>
                <a:tc>
                  <a:txBody>
                    <a:bodyPr/>
                    <a:lstStyle/>
                    <a:p>
                      <a:r>
                        <a:rPr lang="en-US" dirty="0"/>
                        <a:t>US Customs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strike="noStrike" dirty="0">
                          <a:effectLst/>
                        </a:rPr>
                        <a:t>N &amp; K Technology, Inc.</a:t>
                      </a:r>
                      <a:endParaRPr lang="en-US" sz="1800" b="0" i="0" u="none" strike="noStrike" dirty="0">
                        <a:solidFill>
                          <a:srgbClr val="000000"/>
                        </a:solidFill>
                        <a:effectLst/>
                        <a:latin typeface="Calibri" panose="020F0502020204030204" pitchFamily="34" charset="0"/>
                      </a:endParaRPr>
                    </a:p>
                    <a:p>
                      <a:endParaRPr lang="en-US" dirty="0"/>
                    </a:p>
                  </a:txBody>
                  <a:tcPr/>
                </a:tc>
                <a:tc>
                  <a:txBody>
                    <a:bodyPr/>
                    <a:lstStyle/>
                    <a:p>
                      <a:r>
                        <a:rPr lang="en-US" dirty="0"/>
                        <a:t>UMB</a:t>
                      </a:r>
                    </a:p>
                  </a:txBody>
                  <a:tcPr/>
                </a:tc>
                <a:extLst>
                  <a:ext uri="{0D108BD9-81ED-4DB2-BD59-A6C34878D82A}">
                    <a16:rowId xmlns:a16="http://schemas.microsoft.com/office/drawing/2014/main" val="994252316"/>
                  </a:ext>
                </a:extLst>
              </a:tr>
              <a:tr h="370840">
                <a:tc>
                  <a:txBody>
                    <a:bodyPr/>
                    <a:lstStyle/>
                    <a:p>
                      <a:r>
                        <a:rPr lang="en-US" dirty="0"/>
                        <a:t>Source: </a:t>
                      </a:r>
                      <a:r>
                        <a:rPr lang="en-US" dirty="0" err="1"/>
                        <a:t>BeaconConnect</a:t>
                      </a:r>
                      <a:endParaRPr lang="en-US" dirty="0"/>
                    </a:p>
                  </a:txBody>
                  <a:tcPr/>
                </a:tc>
                <a:tc>
                  <a:txBody>
                    <a:bodyPr/>
                    <a:lstStyle/>
                    <a:p>
                      <a:r>
                        <a:rPr lang="en-US" dirty="0"/>
                        <a:t>AER, Inc.</a:t>
                      </a:r>
                    </a:p>
                  </a:txBody>
                  <a:tcPr/>
                </a:tc>
                <a:tc>
                  <a:txBody>
                    <a:bodyPr/>
                    <a:lstStyle/>
                    <a:p>
                      <a:r>
                        <a:rPr lang="en-US" dirty="0"/>
                        <a:t>Analytical Power Corp. </a:t>
                      </a:r>
                    </a:p>
                  </a:txBody>
                  <a:tcPr/>
                </a:tc>
                <a:tc>
                  <a:txBody>
                    <a:bodyPr/>
                    <a:lstStyle/>
                    <a:p>
                      <a:r>
                        <a:rPr lang="en-US" dirty="0" err="1"/>
                        <a:t>Monitronics</a:t>
                      </a:r>
                      <a:endParaRPr lang="en-US" dirty="0"/>
                    </a:p>
                  </a:txBody>
                  <a:tcPr/>
                </a:tc>
                <a:tc>
                  <a:txBody>
                    <a:bodyPr/>
                    <a:lstStyle/>
                    <a:p>
                      <a:r>
                        <a:rPr lang="en-US" dirty="0"/>
                        <a:t>QC Optical</a:t>
                      </a:r>
                    </a:p>
                  </a:txBody>
                  <a:tcPr/>
                </a:tc>
                <a:tc>
                  <a:txBody>
                    <a:bodyPr/>
                    <a:lstStyle/>
                    <a:p>
                      <a:r>
                        <a:rPr lang="en-US" dirty="0"/>
                        <a:t>US Patent Office</a:t>
                      </a:r>
                    </a:p>
                  </a:txBody>
                  <a:tcPr/>
                </a:tc>
                <a:extLst>
                  <a:ext uri="{0D108BD9-81ED-4DB2-BD59-A6C34878D82A}">
                    <a16:rowId xmlns:a16="http://schemas.microsoft.com/office/drawing/2014/main" val="1540940181"/>
                  </a:ext>
                </a:extLst>
              </a:tr>
            </a:tbl>
          </a:graphicData>
        </a:graphic>
      </p:graphicFrame>
    </p:spTree>
    <p:extLst>
      <p:ext uri="{BB962C8B-B14F-4D97-AF65-F5344CB8AC3E}">
        <p14:creationId xmlns:p14="http://schemas.microsoft.com/office/powerpoint/2010/main" val="734060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AB39-8C1D-C6CC-D7BF-D43C32E4B75F}"/>
              </a:ext>
            </a:extLst>
          </p:cNvPr>
          <p:cNvSpPr>
            <a:spLocks noGrp="1"/>
          </p:cNvSpPr>
          <p:nvPr>
            <p:ph type="title"/>
          </p:nvPr>
        </p:nvSpPr>
        <p:spPr/>
        <p:txBody>
          <a:bodyPr/>
          <a:lstStyle/>
          <a:p>
            <a:r>
              <a:rPr lang="en-US" dirty="0"/>
              <a:t>Some Possible Skills for Physics Major Resume</a:t>
            </a:r>
          </a:p>
        </p:txBody>
      </p:sp>
      <p:sp>
        <p:nvSpPr>
          <p:cNvPr id="3" name="Content Placeholder 2">
            <a:extLst>
              <a:ext uri="{FF2B5EF4-FFF2-40B4-BE49-F238E27FC236}">
                <a16:creationId xmlns:a16="http://schemas.microsoft.com/office/drawing/2014/main" id="{4E0C8B7E-8C4E-39DA-8741-3DD715E5F21F}"/>
              </a:ext>
            </a:extLst>
          </p:cNvPr>
          <p:cNvSpPr>
            <a:spLocks noGrp="1"/>
          </p:cNvSpPr>
          <p:nvPr>
            <p:ph idx="1"/>
          </p:nvPr>
        </p:nvSpPr>
        <p:spPr>
          <a:xfrm>
            <a:off x="838200" y="1590261"/>
            <a:ext cx="10754802" cy="4586702"/>
          </a:xfrm>
        </p:spPr>
        <p:txBody>
          <a:bodyPr numCol="3">
            <a:normAutofit fontScale="77500" lnSpcReduction="20000"/>
          </a:bodyPr>
          <a:lstStyle/>
          <a:p>
            <a:pPr algn="l">
              <a:buFont typeface="Arial" panose="020B0604020202020204" pitchFamily="34" charset="0"/>
              <a:buChar char="•"/>
            </a:pPr>
            <a:r>
              <a:rPr lang="en-US" b="0" i="0" dirty="0">
                <a:solidFill>
                  <a:srgbClr val="374151"/>
                </a:solidFill>
                <a:effectLst/>
                <a:latin typeface="Söhne"/>
              </a:rPr>
              <a:t>Physics</a:t>
            </a:r>
          </a:p>
          <a:p>
            <a:pPr algn="l">
              <a:buFont typeface="Arial" panose="020B0604020202020204" pitchFamily="34" charset="0"/>
              <a:buChar char="•"/>
            </a:pPr>
            <a:r>
              <a:rPr lang="en-US" b="0" i="0" dirty="0">
                <a:solidFill>
                  <a:srgbClr val="374151"/>
                </a:solidFill>
                <a:effectLst/>
                <a:latin typeface="Söhne"/>
              </a:rPr>
              <a:t>Mathematical Modeling</a:t>
            </a:r>
          </a:p>
          <a:p>
            <a:pPr algn="l">
              <a:buFont typeface="Arial" panose="020B0604020202020204" pitchFamily="34" charset="0"/>
              <a:buChar char="•"/>
            </a:pPr>
            <a:r>
              <a:rPr lang="en-US" b="0" i="0" dirty="0">
                <a:solidFill>
                  <a:srgbClr val="374151"/>
                </a:solidFill>
                <a:effectLst/>
                <a:latin typeface="Söhne"/>
              </a:rPr>
              <a:t>Data Analysis</a:t>
            </a:r>
          </a:p>
          <a:p>
            <a:pPr algn="l">
              <a:buFont typeface="Arial" panose="020B0604020202020204" pitchFamily="34" charset="0"/>
              <a:buChar char="•"/>
            </a:pPr>
            <a:r>
              <a:rPr lang="en-US" b="0" i="0" dirty="0">
                <a:solidFill>
                  <a:srgbClr val="374151"/>
                </a:solidFill>
                <a:effectLst/>
                <a:latin typeface="Söhne"/>
              </a:rPr>
              <a:t>Laboratory Techniques</a:t>
            </a:r>
          </a:p>
          <a:p>
            <a:pPr algn="l">
              <a:buFont typeface="Arial" panose="020B0604020202020204" pitchFamily="34" charset="0"/>
              <a:buChar char="•"/>
            </a:pPr>
            <a:r>
              <a:rPr lang="en-US" b="0" i="0" dirty="0">
                <a:solidFill>
                  <a:srgbClr val="374151"/>
                </a:solidFill>
                <a:effectLst/>
                <a:latin typeface="Söhne"/>
              </a:rPr>
              <a:t>Experimental Design</a:t>
            </a:r>
          </a:p>
          <a:p>
            <a:pPr algn="l">
              <a:buFont typeface="Arial" panose="020B0604020202020204" pitchFamily="34" charset="0"/>
              <a:buChar char="•"/>
            </a:pPr>
            <a:r>
              <a:rPr lang="en-US" b="0" i="0" dirty="0">
                <a:solidFill>
                  <a:srgbClr val="374151"/>
                </a:solidFill>
                <a:effectLst/>
                <a:latin typeface="Söhne"/>
              </a:rPr>
              <a:t>Computer Programming (e.g., Python, MATLAB, C++)</a:t>
            </a:r>
          </a:p>
          <a:p>
            <a:pPr algn="l">
              <a:buFont typeface="Arial" panose="020B0604020202020204" pitchFamily="34" charset="0"/>
              <a:buChar char="•"/>
            </a:pPr>
            <a:r>
              <a:rPr lang="en-US" b="0" i="0" dirty="0">
                <a:solidFill>
                  <a:srgbClr val="374151"/>
                </a:solidFill>
                <a:effectLst/>
                <a:latin typeface="Söhne"/>
              </a:rPr>
              <a:t>Scientific Research</a:t>
            </a:r>
          </a:p>
          <a:p>
            <a:pPr algn="l">
              <a:buFont typeface="Arial" panose="020B0604020202020204" pitchFamily="34" charset="0"/>
              <a:buChar char="•"/>
            </a:pPr>
            <a:r>
              <a:rPr lang="en-US" b="0" i="0" dirty="0">
                <a:solidFill>
                  <a:srgbClr val="374151"/>
                </a:solidFill>
                <a:effectLst/>
                <a:latin typeface="Söhne"/>
              </a:rPr>
              <a:t>Technical Writing</a:t>
            </a:r>
          </a:p>
          <a:p>
            <a:pPr algn="l">
              <a:buFont typeface="Arial" panose="020B0604020202020204" pitchFamily="34" charset="0"/>
              <a:buChar char="•"/>
            </a:pPr>
            <a:r>
              <a:rPr lang="en-US" b="0" i="0" dirty="0">
                <a:solidFill>
                  <a:srgbClr val="374151"/>
                </a:solidFill>
                <a:effectLst/>
                <a:latin typeface="Söhne"/>
              </a:rPr>
              <a:t>Critical Thinking</a:t>
            </a:r>
          </a:p>
          <a:p>
            <a:pPr algn="l">
              <a:buFont typeface="Arial" panose="020B0604020202020204" pitchFamily="34" charset="0"/>
              <a:buChar char="•"/>
            </a:pPr>
            <a:r>
              <a:rPr lang="en-US" b="0" i="0" dirty="0">
                <a:solidFill>
                  <a:srgbClr val="374151"/>
                </a:solidFill>
                <a:effectLst/>
                <a:latin typeface="Söhne"/>
              </a:rPr>
              <a:t>Problem-solving</a:t>
            </a:r>
          </a:p>
          <a:p>
            <a:pPr algn="l">
              <a:buFont typeface="Arial" panose="020B0604020202020204" pitchFamily="34" charset="0"/>
              <a:buChar char="•"/>
            </a:pPr>
            <a:r>
              <a:rPr lang="en-US" b="0" i="0" dirty="0">
                <a:solidFill>
                  <a:srgbClr val="374151"/>
                </a:solidFill>
                <a:effectLst/>
                <a:latin typeface="Söhne"/>
              </a:rPr>
              <a:t>Creative Thinking</a:t>
            </a:r>
          </a:p>
          <a:p>
            <a:pPr algn="l">
              <a:buFont typeface="Arial" panose="020B0604020202020204" pitchFamily="34" charset="0"/>
              <a:buChar char="•"/>
            </a:pPr>
            <a:r>
              <a:rPr lang="en-US" b="0" i="0" dirty="0">
                <a:solidFill>
                  <a:srgbClr val="374151"/>
                </a:solidFill>
                <a:effectLst/>
                <a:latin typeface="Söhne"/>
              </a:rPr>
              <a:t>Attention to Detail</a:t>
            </a:r>
          </a:p>
          <a:p>
            <a:pPr algn="l">
              <a:buFont typeface="Arial" panose="020B0604020202020204" pitchFamily="34" charset="0"/>
              <a:buChar char="•"/>
            </a:pPr>
            <a:r>
              <a:rPr lang="en-US" b="0" i="0" dirty="0">
                <a:solidFill>
                  <a:srgbClr val="374151"/>
                </a:solidFill>
                <a:effectLst/>
                <a:latin typeface="Söhne"/>
              </a:rPr>
              <a:t>Communication Skills</a:t>
            </a:r>
          </a:p>
          <a:p>
            <a:pPr algn="l">
              <a:buFont typeface="Arial" panose="020B0604020202020204" pitchFamily="34" charset="0"/>
              <a:buChar char="•"/>
            </a:pPr>
            <a:r>
              <a:rPr lang="en-US" b="0" i="0" dirty="0">
                <a:solidFill>
                  <a:srgbClr val="374151"/>
                </a:solidFill>
                <a:effectLst/>
                <a:latin typeface="Söhne"/>
              </a:rPr>
              <a:t>Quantum Mechanics</a:t>
            </a:r>
          </a:p>
          <a:p>
            <a:pPr algn="l">
              <a:buFont typeface="Arial" panose="020B0604020202020204" pitchFamily="34" charset="0"/>
              <a:buChar char="•"/>
            </a:pPr>
            <a:r>
              <a:rPr lang="en-US" b="0" i="0" dirty="0">
                <a:solidFill>
                  <a:srgbClr val="374151"/>
                </a:solidFill>
                <a:effectLst/>
                <a:latin typeface="Söhne"/>
              </a:rPr>
              <a:t>Thermodynamics</a:t>
            </a:r>
          </a:p>
          <a:p>
            <a:pPr algn="l">
              <a:buFont typeface="Arial" panose="020B0604020202020204" pitchFamily="34" charset="0"/>
              <a:buChar char="•"/>
            </a:pPr>
            <a:r>
              <a:rPr lang="en-US" b="0" i="0" dirty="0">
                <a:solidFill>
                  <a:srgbClr val="374151"/>
                </a:solidFill>
                <a:effectLst/>
                <a:latin typeface="Söhne"/>
              </a:rPr>
              <a:t>Electromagnetism</a:t>
            </a:r>
          </a:p>
          <a:p>
            <a:pPr algn="l">
              <a:buFont typeface="Arial" panose="020B0604020202020204" pitchFamily="34" charset="0"/>
              <a:buChar char="•"/>
            </a:pPr>
            <a:r>
              <a:rPr lang="en-US" b="0" i="0" dirty="0">
                <a:solidFill>
                  <a:srgbClr val="374151"/>
                </a:solidFill>
                <a:effectLst/>
                <a:latin typeface="Söhne"/>
              </a:rPr>
              <a:t>Classical Mechanics</a:t>
            </a:r>
          </a:p>
          <a:p>
            <a:pPr algn="l">
              <a:buFont typeface="Arial" panose="020B0604020202020204" pitchFamily="34" charset="0"/>
              <a:buChar char="•"/>
            </a:pPr>
            <a:r>
              <a:rPr lang="en-US" b="0" i="0" dirty="0">
                <a:solidFill>
                  <a:srgbClr val="374151"/>
                </a:solidFill>
                <a:effectLst/>
                <a:latin typeface="Söhne"/>
              </a:rPr>
              <a:t>Statistical Mechanics</a:t>
            </a:r>
          </a:p>
          <a:p>
            <a:pPr algn="l">
              <a:buFont typeface="Arial" panose="020B0604020202020204" pitchFamily="34" charset="0"/>
              <a:buChar char="•"/>
            </a:pPr>
            <a:r>
              <a:rPr lang="en-US" b="0" i="0" dirty="0">
                <a:solidFill>
                  <a:srgbClr val="374151"/>
                </a:solidFill>
                <a:effectLst/>
                <a:latin typeface="Söhne"/>
              </a:rPr>
              <a:t>Astrophysics</a:t>
            </a:r>
          </a:p>
          <a:p>
            <a:pPr algn="l">
              <a:buFont typeface="Arial" panose="020B0604020202020204" pitchFamily="34" charset="0"/>
              <a:buChar char="•"/>
            </a:pPr>
            <a:r>
              <a:rPr lang="en-US" b="0" i="0" dirty="0">
                <a:solidFill>
                  <a:srgbClr val="374151"/>
                </a:solidFill>
                <a:effectLst/>
                <a:latin typeface="Söhne"/>
              </a:rPr>
              <a:t>Nuclear Physics</a:t>
            </a:r>
          </a:p>
          <a:p>
            <a:pPr algn="l">
              <a:buFont typeface="Arial" panose="020B0604020202020204" pitchFamily="34" charset="0"/>
              <a:buChar char="•"/>
            </a:pPr>
            <a:r>
              <a:rPr lang="en-US" b="0" i="0" dirty="0">
                <a:solidFill>
                  <a:srgbClr val="374151"/>
                </a:solidFill>
                <a:effectLst/>
                <a:latin typeface="Söhne"/>
              </a:rPr>
              <a:t>Particle Physics</a:t>
            </a:r>
          </a:p>
          <a:p>
            <a:pPr algn="l">
              <a:buFont typeface="Arial" panose="020B0604020202020204" pitchFamily="34" charset="0"/>
              <a:buChar char="•"/>
            </a:pPr>
            <a:r>
              <a:rPr lang="en-US" b="0" i="0" dirty="0">
                <a:solidFill>
                  <a:srgbClr val="374151"/>
                </a:solidFill>
                <a:effectLst/>
                <a:latin typeface="Söhne"/>
              </a:rPr>
              <a:t>Condensed Matter Physics</a:t>
            </a:r>
          </a:p>
          <a:p>
            <a:pPr algn="l">
              <a:buFont typeface="Arial" panose="020B0604020202020204" pitchFamily="34" charset="0"/>
              <a:buChar char="•"/>
            </a:pPr>
            <a:r>
              <a:rPr lang="en-US" b="0" i="0" dirty="0">
                <a:solidFill>
                  <a:srgbClr val="374151"/>
                </a:solidFill>
                <a:effectLst/>
                <a:latin typeface="Söhne"/>
              </a:rPr>
              <a:t>Optics</a:t>
            </a:r>
          </a:p>
          <a:p>
            <a:pPr algn="l">
              <a:buFont typeface="Arial" panose="020B0604020202020204" pitchFamily="34" charset="0"/>
              <a:buChar char="•"/>
            </a:pPr>
            <a:r>
              <a:rPr lang="en-US" b="0" i="0" dirty="0">
                <a:solidFill>
                  <a:srgbClr val="374151"/>
                </a:solidFill>
                <a:effectLst/>
                <a:latin typeface="Söhne"/>
              </a:rPr>
              <a:t>Computational Physics</a:t>
            </a:r>
          </a:p>
          <a:p>
            <a:pPr algn="l">
              <a:buFont typeface="Arial" panose="020B0604020202020204" pitchFamily="34" charset="0"/>
              <a:buChar char="•"/>
            </a:pPr>
            <a:r>
              <a:rPr lang="en-US" b="0" i="0" dirty="0">
                <a:solidFill>
                  <a:srgbClr val="374151"/>
                </a:solidFill>
                <a:effectLst/>
                <a:latin typeface="Söhne"/>
              </a:rPr>
              <a:t>Radiation</a:t>
            </a:r>
          </a:p>
          <a:p>
            <a:pPr algn="l">
              <a:buFont typeface="Arial" panose="020B0604020202020204" pitchFamily="34" charset="0"/>
              <a:buChar char="•"/>
            </a:pPr>
            <a:r>
              <a:rPr lang="en-US" b="0" i="0" dirty="0">
                <a:solidFill>
                  <a:srgbClr val="374151"/>
                </a:solidFill>
                <a:effectLst/>
                <a:latin typeface="Söhne"/>
              </a:rPr>
              <a:t>Analytical skills</a:t>
            </a:r>
          </a:p>
          <a:p>
            <a:pPr algn="l">
              <a:buFont typeface="Arial" panose="020B0604020202020204" pitchFamily="34" charset="0"/>
              <a:buChar char="•"/>
            </a:pPr>
            <a:r>
              <a:rPr lang="en-US" dirty="0">
                <a:solidFill>
                  <a:srgbClr val="374151"/>
                </a:solidFill>
                <a:latin typeface="Söhne"/>
              </a:rPr>
              <a:t>Presentation skills</a:t>
            </a:r>
          </a:p>
          <a:p>
            <a:pPr algn="l">
              <a:buFont typeface="Arial" panose="020B0604020202020204" pitchFamily="34" charset="0"/>
              <a:buChar char="•"/>
            </a:pPr>
            <a:r>
              <a:rPr lang="en-US" b="0" i="0" dirty="0">
                <a:solidFill>
                  <a:srgbClr val="374151"/>
                </a:solidFill>
                <a:effectLst/>
                <a:latin typeface="Söhne"/>
              </a:rPr>
              <a:t>Teamwork/collaboration</a:t>
            </a:r>
          </a:p>
          <a:p>
            <a:pPr algn="l">
              <a:buFont typeface="Arial" panose="020B0604020202020204" pitchFamily="34" charset="0"/>
              <a:buChar char="•"/>
            </a:pPr>
            <a:r>
              <a:rPr lang="en-US" b="0" i="0" dirty="0">
                <a:solidFill>
                  <a:srgbClr val="374151"/>
                </a:solidFill>
                <a:effectLst/>
                <a:latin typeface="Söhne"/>
              </a:rPr>
              <a:t>Mathematical proficiency</a:t>
            </a:r>
          </a:p>
          <a:p>
            <a:pPr algn="l">
              <a:buFont typeface="Arial" panose="020B0604020202020204" pitchFamily="34" charset="0"/>
              <a:buChar char="•"/>
            </a:pPr>
            <a:r>
              <a:rPr lang="en-US" dirty="0">
                <a:solidFill>
                  <a:srgbClr val="374151"/>
                </a:solidFill>
                <a:latin typeface="Söhne"/>
              </a:rPr>
              <a:t>Research and Development</a:t>
            </a:r>
          </a:p>
          <a:p>
            <a:pPr algn="l">
              <a:buFont typeface="Arial" panose="020B0604020202020204" pitchFamily="34" charset="0"/>
              <a:buChar char="•"/>
            </a:pPr>
            <a:endParaRPr lang="en-US" b="0" i="0" dirty="0">
              <a:solidFill>
                <a:srgbClr val="374151"/>
              </a:solidFill>
              <a:effectLst/>
              <a:latin typeface="Söhne"/>
            </a:endParaRPr>
          </a:p>
          <a:p>
            <a:pPr algn="l">
              <a:buFont typeface="Arial" panose="020B0604020202020204" pitchFamily="34" charset="0"/>
              <a:buChar char="•"/>
            </a:pPr>
            <a:endParaRPr lang="en-US" b="0" i="0" dirty="0">
              <a:solidFill>
                <a:srgbClr val="374151"/>
              </a:solidFill>
              <a:effectLst/>
              <a:latin typeface="Söhne"/>
            </a:endParaRPr>
          </a:p>
          <a:p>
            <a:pPr algn="l">
              <a:buFont typeface="Arial" panose="020B0604020202020204" pitchFamily="34" charset="0"/>
              <a:buChar char="•"/>
            </a:pPr>
            <a:endParaRPr lang="en-US" b="0" i="0" dirty="0">
              <a:solidFill>
                <a:srgbClr val="374151"/>
              </a:solidFill>
              <a:effectLst/>
              <a:latin typeface="Söhne"/>
            </a:endParaRPr>
          </a:p>
          <a:p>
            <a:pPr marL="0" indent="0">
              <a:buNone/>
            </a:pPr>
            <a:endParaRPr lang="en-US" dirty="0"/>
          </a:p>
        </p:txBody>
      </p:sp>
    </p:spTree>
    <p:extLst>
      <p:ext uri="{BB962C8B-B14F-4D97-AF65-F5344CB8AC3E}">
        <p14:creationId xmlns:p14="http://schemas.microsoft.com/office/powerpoint/2010/main" val="2452052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D74AF-6E5B-DE48-CC16-A767125E74F4}"/>
              </a:ext>
            </a:extLst>
          </p:cNvPr>
          <p:cNvSpPr>
            <a:spLocks noGrp="1"/>
          </p:cNvSpPr>
          <p:nvPr>
            <p:ph type="title"/>
          </p:nvPr>
        </p:nvSpPr>
        <p:spPr/>
        <p:txBody>
          <a:bodyPr/>
          <a:lstStyle/>
          <a:p>
            <a:r>
              <a:rPr lang="en-US" dirty="0"/>
              <a:t>Sample Entry Level Physics Job Descriptions</a:t>
            </a:r>
          </a:p>
        </p:txBody>
      </p:sp>
      <p:sp>
        <p:nvSpPr>
          <p:cNvPr id="3" name="Content Placeholder 2">
            <a:extLst>
              <a:ext uri="{FF2B5EF4-FFF2-40B4-BE49-F238E27FC236}">
                <a16:creationId xmlns:a16="http://schemas.microsoft.com/office/drawing/2014/main" id="{94A2FBD3-79C6-FA60-5FA9-35AB066B6467}"/>
              </a:ext>
            </a:extLst>
          </p:cNvPr>
          <p:cNvSpPr>
            <a:spLocks noGrp="1"/>
          </p:cNvSpPr>
          <p:nvPr>
            <p:ph idx="1"/>
          </p:nvPr>
        </p:nvSpPr>
        <p:spPr/>
        <p:txBody>
          <a:bodyPr/>
          <a:lstStyle/>
          <a:p>
            <a:r>
              <a:rPr lang="en-US" dirty="0">
                <a:hlinkClick r:id="rId2"/>
              </a:rPr>
              <a:t>https://g.co/kgs/nVpJz1</a:t>
            </a:r>
            <a:r>
              <a:rPr lang="en-US" dirty="0"/>
              <a:t> </a:t>
            </a:r>
          </a:p>
          <a:p>
            <a:r>
              <a:rPr lang="en-US" dirty="0">
                <a:hlinkClick r:id="rId3"/>
              </a:rPr>
              <a:t>https://g.co/kgs/XJDLLb</a:t>
            </a:r>
            <a:endParaRPr lang="en-US" dirty="0"/>
          </a:p>
          <a:p>
            <a:r>
              <a:rPr lang="en-US" dirty="0">
                <a:hlinkClick r:id="rId4"/>
              </a:rPr>
              <a:t>https://g.co/kgs/rKhvXi</a:t>
            </a:r>
            <a:endParaRPr lang="en-US" dirty="0"/>
          </a:p>
          <a:p>
            <a:r>
              <a:rPr lang="en-US" dirty="0">
                <a:hlinkClick r:id="rId5"/>
              </a:rPr>
              <a:t>https://g.co/kgs/Z3ioYt</a:t>
            </a:r>
            <a:endParaRPr lang="en-US" dirty="0"/>
          </a:p>
          <a:p>
            <a:r>
              <a:rPr lang="en-US" dirty="0">
                <a:hlinkClick r:id="rId6"/>
              </a:rPr>
              <a:t>https://www.indeed.com/q-Entry-Level-Physics-l-Boston,-MA-jobs.html?vjk=ba22724dc02b7629</a:t>
            </a:r>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07126752-7F58-72ED-9B91-7A0C7EBEBC1F}"/>
              </a:ext>
            </a:extLst>
          </p:cNvPr>
          <p:cNvPicPr>
            <a:picLocks noChangeAspect="1"/>
          </p:cNvPicPr>
          <p:nvPr/>
        </p:nvPicPr>
        <p:blipFill>
          <a:blip r:embed="rId7"/>
          <a:stretch>
            <a:fillRect/>
          </a:stretch>
        </p:blipFill>
        <p:spPr>
          <a:xfrm>
            <a:off x="7253848" y="4463532"/>
            <a:ext cx="3924848" cy="2267266"/>
          </a:xfrm>
          <a:prstGeom prst="rect">
            <a:avLst/>
          </a:prstGeom>
        </p:spPr>
      </p:pic>
    </p:spTree>
    <p:extLst>
      <p:ext uri="{BB962C8B-B14F-4D97-AF65-F5344CB8AC3E}">
        <p14:creationId xmlns:p14="http://schemas.microsoft.com/office/powerpoint/2010/main" val="229739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D1DA8-BA89-4A8C-BD53-7857D579ECD6}"/>
              </a:ext>
            </a:extLst>
          </p:cNvPr>
          <p:cNvSpPr>
            <a:spLocks noGrp="1"/>
          </p:cNvSpPr>
          <p:nvPr>
            <p:ph type="title"/>
          </p:nvPr>
        </p:nvSpPr>
        <p:spPr/>
        <p:txBody>
          <a:bodyPr/>
          <a:lstStyle/>
          <a:p>
            <a:r>
              <a:rPr lang="en-US" dirty="0"/>
              <a:t>Physics Job Search Resources</a:t>
            </a:r>
          </a:p>
        </p:txBody>
      </p:sp>
      <p:sp>
        <p:nvSpPr>
          <p:cNvPr id="3" name="Content Placeholder 2">
            <a:extLst>
              <a:ext uri="{FF2B5EF4-FFF2-40B4-BE49-F238E27FC236}">
                <a16:creationId xmlns:a16="http://schemas.microsoft.com/office/drawing/2014/main" id="{9F34F9B6-FA5B-094C-BC23-09F62DCA716E}"/>
              </a:ext>
            </a:extLst>
          </p:cNvPr>
          <p:cNvSpPr>
            <a:spLocks noGrp="1"/>
          </p:cNvSpPr>
          <p:nvPr>
            <p:ph idx="1"/>
          </p:nvPr>
        </p:nvSpPr>
        <p:spPr/>
        <p:txBody>
          <a:bodyPr>
            <a:normAutofit fontScale="92500" lnSpcReduction="20000"/>
          </a:bodyPr>
          <a:lstStyle/>
          <a:p>
            <a:pPr marL="0" indent="0">
              <a:buNone/>
            </a:pPr>
            <a:endParaRPr lang="en-US" dirty="0"/>
          </a:p>
          <a:p>
            <a:r>
              <a:rPr lang="en-US" dirty="0"/>
              <a:t> </a:t>
            </a:r>
            <a:r>
              <a:rPr lang="en-US" b="0" i="0" dirty="0">
                <a:solidFill>
                  <a:srgbClr val="444444"/>
                </a:solidFill>
                <a:effectLst/>
                <a:latin typeface="franklin-gothic-compressed"/>
              </a:rPr>
              <a:t>Massachusetts employers who recently hired new physics bachelor recipients: </a:t>
            </a:r>
            <a:r>
              <a:rPr lang="en-US" b="0" i="0" dirty="0">
                <a:solidFill>
                  <a:srgbClr val="444444"/>
                </a:solidFill>
                <a:effectLst/>
                <a:latin typeface="franklin-gothic-compressed"/>
                <a:hlinkClick r:id="rId2"/>
              </a:rPr>
              <a:t>https://www.aip.org/statistics/massachusetts</a:t>
            </a:r>
            <a:r>
              <a:rPr lang="en-US" b="0" i="0" dirty="0">
                <a:solidFill>
                  <a:srgbClr val="444444"/>
                </a:solidFill>
                <a:effectLst/>
                <a:latin typeface="franklin-gothic-compressed"/>
              </a:rPr>
              <a:t> </a:t>
            </a:r>
          </a:p>
          <a:p>
            <a:r>
              <a:rPr lang="en-US" b="0" i="0" dirty="0">
                <a:solidFill>
                  <a:srgbClr val="444444"/>
                </a:solidFill>
                <a:effectLst/>
                <a:latin typeface="franklin-gothic-compressed"/>
              </a:rPr>
              <a:t>Society of Physics Students Toolbox: </a:t>
            </a:r>
            <a:r>
              <a:rPr lang="en-US" b="0" i="0" dirty="0">
                <a:solidFill>
                  <a:srgbClr val="444444"/>
                </a:solidFill>
                <a:effectLst/>
                <a:latin typeface="franklin-gothic-compressed"/>
                <a:hlinkClick r:id="rId3"/>
              </a:rPr>
              <a:t>https://www.spsnational.org/sites/all/careerstoolbox/</a:t>
            </a:r>
            <a:endParaRPr lang="en-US" dirty="0">
              <a:solidFill>
                <a:srgbClr val="444444"/>
              </a:solidFill>
              <a:latin typeface="franklin-gothic-compressed"/>
            </a:endParaRPr>
          </a:p>
          <a:p>
            <a:r>
              <a:rPr lang="en-US" i="0" u="sng" dirty="0">
                <a:effectLst/>
                <a:latin typeface="franklin-gothic-compressed"/>
                <a:hlinkClick r:id="rId4">
                  <a:extLst>
                    <a:ext uri="{A12FA001-AC4F-418D-AE19-62706E023703}">
                      <ahyp:hlinkClr xmlns:ahyp="http://schemas.microsoft.com/office/drawing/2018/hyperlinkcolor" val="tx"/>
                    </a:ext>
                  </a:extLst>
                </a:hlinkClick>
              </a:rPr>
              <a:t> </a:t>
            </a:r>
            <a:r>
              <a:rPr lang="en-US" b="0" i="0" dirty="0">
                <a:solidFill>
                  <a:srgbClr val="0563C1"/>
                </a:solidFill>
                <a:effectLst/>
                <a:latin typeface="franklin-gothic-compressed"/>
                <a:hlinkClick r:id="rId4">
                  <a:extLst>
                    <a:ext uri="{A12FA001-AC4F-418D-AE19-62706E023703}">
                      <ahyp:hlinkClr xmlns:ahyp="http://schemas.microsoft.com/office/drawing/2018/hyperlinkcolor" val="tx"/>
                    </a:ext>
                  </a:extLst>
                </a:hlinkClick>
              </a:rPr>
              <a:t>https://www.spsnational.org/career-resources</a:t>
            </a:r>
            <a:r>
              <a:rPr lang="en-US" dirty="0">
                <a:solidFill>
                  <a:srgbClr val="444444"/>
                </a:solidFill>
                <a:latin typeface="franklin-gothic-compressed"/>
              </a:rPr>
              <a:t> </a:t>
            </a:r>
            <a:endParaRPr lang="en-US" b="0" i="0" dirty="0">
              <a:solidFill>
                <a:srgbClr val="444444"/>
              </a:solidFill>
              <a:effectLst/>
              <a:latin typeface="franklin-gothic-compressed"/>
            </a:endParaRPr>
          </a:p>
          <a:p>
            <a:r>
              <a:rPr lang="en-US" dirty="0">
                <a:hlinkClick r:id="rId5"/>
              </a:rPr>
              <a:t>https://www.spsnational.org/career-resources/physicist-profiles</a:t>
            </a:r>
            <a:endParaRPr lang="en-US" dirty="0"/>
          </a:p>
          <a:p>
            <a:r>
              <a:rPr lang="en-US" dirty="0">
                <a:hlinkClick r:id="rId6"/>
              </a:rPr>
              <a:t>https://www.aps.org/careers/physicists/profiles/</a:t>
            </a:r>
            <a:endParaRPr lang="en-US" dirty="0"/>
          </a:p>
          <a:p>
            <a:r>
              <a:rPr lang="en-US" b="0" i="0" dirty="0">
                <a:solidFill>
                  <a:srgbClr val="444444"/>
                </a:solidFill>
                <a:effectLst/>
                <a:latin typeface="franklin-gothic-compressed"/>
                <a:hlinkClick r:id="rId7"/>
              </a:rPr>
              <a:t>https://www.aip.org/diversity-initiatives/team-up-task-force</a:t>
            </a:r>
            <a:endParaRPr lang="en-US" b="0" i="0" dirty="0">
              <a:solidFill>
                <a:srgbClr val="444444"/>
              </a:solidFill>
              <a:effectLst/>
              <a:latin typeface="franklin-gothic-compressed"/>
            </a:endParaRPr>
          </a:p>
          <a:p>
            <a:r>
              <a:rPr lang="en-US" b="0" i="0" dirty="0">
                <a:solidFill>
                  <a:srgbClr val="444444"/>
                </a:solidFill>
                <a:effectLst/>
                <a:latin typeface="franklin-gothic-compressed"/>
              </a:rPr>
              <a:t>Video: I just Graduated. What Do I Do Now?</a:t>
            </a:r>
            <a:r>
              <a:rPr lang="en-US" dirty="0">
                <a:solidFill>
                  <a:srgbClr val="444444"/>
                </a:solidFill>
                <a:latin typeface="franklin-gothic-compressed"/>
              </a:rPr>
              <a:t> Great info!</a:t>
            </a:r>
            <a:r>
              <a:rPr lang="en-US" b="0" i="0" dirty="0">
                <a:solidFill>
                  <a:srgbClr val="444444"/>
                </a:solidFill>
                <a:effectLst/>
                <a:latin typeface="franklin-gothic-compressed"/>
              </a:rPr>
              <a:t> </a:t>
            </a:r>
            <a:r>
              <a:rPr lang="en-US" b="0" i="0" dirty="0">
                <a:solidFill>
                  <a:srgbClr val="444444"/>
                </a:solidFill>
                <a:effectLst/>
                <a:latin typeface="franklin-gothic-compressed"/>
                <a:hlinkClick r:id="rId8"/>
              </a:rPr>
              <a:t>https://www.spsnational.org/webinar-i%E2%80%99m-about-graduate-%E2%80%93-what-earth-do-i-do-now</a:t>
            </a:r>
            <a:endParaRPr lang="en-US" b="0" i="0" dirty="0">
              <a:solidFill>
                <a:srgbClr val="444444"/>
              </a:solidFill>
              <a:effectLst/>
              <a:latin typeface="franklin-gothic-compressed"/>
            </a:endParaRPr>
          </a:p>
          <a:p>
            <a:endParaRPr lang="en-US" b="0" i="0" dirty="0">
              <a:solidFill>
                <a:srgbClr val="444444"/>
              </a:solidFill>
              <a:effectLst/>
              <a:latin typeface="franklin-gothic-compressed"/>
            </a:endParaRPr>
          </a:p>
          <a:p>
            <a:endParaRPr lang="en-US" b="0" i="0" dirty="0">
              <a:solidFill>
                <a:srgbClr val="444444"/>
              </a:solidFill>
              <a:effectLst/>
              <a:latin typeface="franklin-gothic-compressed"/>
            </a:endParaRPr>
          </a:p>
          <a:p>
            <a:endParaRPr lang="en-US" dirty="0"/>
          </a:p>
          <a:p>
            <a:endParaRPr lang="en-US" dirty="0"/>
          </a:p>
        </p:txBody>
      </p:sp>
    </p:spTree>
    <p:extLst>
      <p:ext uri="{BB962C8B-B14F-4D97-AF65-F5344CB8AC3E}">
        <p14:creationId xmlns:p14="http://schemas.microsoft.com/office/powerpoint/2010/main" val="1266671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A73C-DEE9-98B9-AFC7-9B7854E882E2}"/>
              </a:ext>
            </a:extLst>
          </p:cNvPr>
          <p:cNvSpPr>
            <a:spLocks noGrp="1"/>
          </p:cNvSpPr>
          <p:nvPr>
            <p:ph type="title"/>
          </p:nvPr>
        </p:nvSpPr>
        <p:spPr>
          <a:xfrm>
            <a:off x="993913" y="365125"/>
            <a:ext cx="10050449" cy="1325563"/>
          </a:xfrm>
        </p:spPr>
        <p:txBody>
          <a:bodyPr/>
          <a:lstStyle/>
          <a:p>
            <a:r>
              <a:rPr lang="en-US" dirty="0"/>
              <a:t>ACES: Academic &amp; Career </a:t>
            </a:r>
            <a:br>
              <a:rPr lang="en-US" dirty="0"/>
            </a:br>
            <a:r>
              <a:rPr lang="en-US" dirty="0"/>
              <a:t>Engagement and Success</a:t>
            </a:r>
          </a:p>
        </p:txBody>
      </p:sp>
      <p:sp>
        <p:nvSpPr>
          <p:cNvPr id="3" name="Content Placeholder 2">
            <a:extLst>
              <a:ext uri="{FF2B5EF4-FFF2-40B4-BE49-F238E27FC236}">
                <a16:creationId xmlns:a16="http://schemas.microsoft.com/office/drawing/2014/main" id="{2B738102-B586-0215-7B81-CE061925C360}"/>
              </a:ext>
            </a:extLst>
          </p:cNvPr>
          <p:cNvSpPr>
            <a:spLocks noGrp="1"/>
          </p:cNvSpPr>
          <p:nvPr>
            <p:ph idx="1"/>
          </p:nvPr>
        </p:nvSpPr>
        <p:spPr/>
        <p:txBody>
          <a:bodyPr>
            <a:normAutofit fontScale="85000" lnSpcReduction="10000"/>
          </a:bodyPr>
          <a:lstStyle/>
          <a:p>
            <a:r>
              <a:rPr lang="en-US" dirty="0"/>
              <a:t>Campus Center, first floor, suite 1300</a:t>
            </a:r>
          </a:p>
          <a:p>
            <a:r>
              <a:rPr lang="en-US" dirty="0">
                <a:hlinkClick r:id="rId2"/>
              </a:rPr>
              <a:t>careers@umb.edu</a:t>
            </a:r>
            <a:r>
              <a:rPr lang="en-US" dirty="0"/>
              <a:t> | 617-287-5500</a:t>
            </a:r>
          </a:p>
          <a:p>
            <a:r>
              <a:rPr lang="en-US" dirty="0"/>
              <a:t>Drop-ins during the academic year</a:t>
            </a:r>
          </a:p>
          <a:p>
            <a:r>
              <a:rPr lang="en-US" dirty="0"/>
              <a:t>Schedule an appointment here: </a:t>
            </a:r>
            <a:r>
              <a:rPr lang="en-US" dirty="0">
                <a:hlinkClick r:id="rId3"/>
              </a:rPr>
              <a:t>https://www.umb.edu/academics/vpass/aces</a:t>
            </a:r>
            <a:endParaRPr lang="en-US" dirty="0"/>
          </a:p>
          <a:p>
            <a:r>
              <a:rPr lang="en-US" dirty="0"/>
              <a:t>Office is open all year round</a:t>
            </a:r>
          </a:p>
          <a:p>
            <a:r>
              <a:rPr lang="en-US" dirty="0"/>
              <a:t>ACES offers: Resume/cover letter reviews, job/internship searches/ interviewing skills, major selection and career paths, networking, Career Expos and workshops and more</a:t>
            </a:r>
          </a:p>
          <a:p>
            <a:endParaRPr lang="en-US" dirty="0"/>
          </a:p>
          <a:p>
            <a:pPr marL="0" indent="0" algn="ctr">
              <a:buNone/>
            </a:pPr>
            <a:r>
              <a:rPr lang="en-US" dirty="0"/>
              <a:t>We look forward to working with you!</a:t>
            </a:r>
          </a:p>
          <a:p>
            <a:pPr marL="0" indent="0" algn="ctr">
              <a:buNone/>
            </a:pPr>
            <a:r>
              <a:rPr lang="en-US" dirty="0"/>
              <a:t>The ACES Team </a:t>
            </a:r>
          </a:p>
          <a:p>
            <a:endParaRPr lang="en-US" dirty="0"/>
          </a:p>
        </p:txBody>
      </p:sp>
    </p:spTree>
    <p:extLst>
      <p:ext uri="{BB962C8B-B14F-4D97-AF65-F5344CB8AC3E}">
        <p14:creationId xmlns:p14="http://schemas.microsoft.com/office/powerpoint/2010/main" val="376012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551ABDD-E4B5-ECBB-4589-FC84ABAA2A4C}"/>
              </a:ext>
            </a:extLst>
          </p:cNvPr>
          <p:cNvPicPr>
            <a:picLocks noChangeAspect="1"/>
          </p:cNvPicPr>
          <p:nvPr/>
        </p:nvPicPr>
        <p:blipFill>
          <a:blip r:embed="rId2"/>
          <a:stretch>
            <a:fillRect/>
          </a:stretch>
        </p:blipFill>
        <p:spPr>
          <a:xfrm>
            <a:off x="547330" y="1243390"/>
            <a:ext cx="11097342" cy="5144218"/>
          </a:xfrm>
          <a:prstGeom prst="rect">
            <a:avLst/>
          </a:prstGeom>
        </p:spPr>
      </p:pic>
      <p:sp>
        <p:nvSpPr>
          <p:cNvPr id="5" name="TextBox 4">
            <a:extLst>
              <a:ext uri="{FF2B5EF4-FFF2-40B4-BE49-F238E27FC236}">
                <a16:creationId xmlns:a16="http://schemas.microsoft.com/office/drawing/2014/main" id="{BEB07514-EC68-2AB2-2A45-4E2992ADA662}"/>
              </a:ext>
            </a:extLst>
          </p:cNvPr>
          <p:cNvSpPr txBox="1"/>
          <p:nvPr/>
        </p:nvSpPr>
        <p:spPr>
          <a:xfrm>
            <a:off x="547329" y="1243390"/>
            <a:ext cx="3497344" cy="807913"/>
          </a:xfrm>
          <a:prstGeom prst="rect">
            <a:avLst/>
          </a:prstGeom>
          <a:noFill/>
        </p:spPr>
        <p:txBody>
          <a:bodyPr wrap="square" rtlCol="0">
            <a:spAutoFit/>
          </a:bodyPr>
          <a:lstStyle/>
          <a:p>
            <a:pPr marL="285750" indent="-285750">
              <a:buFont typeface="Arial" panose="020B0604020202020204" pitchFamily="34" charset="0"/>
              <a:buChar char="•"/>
            </a:pPr>
            <a:endParaRPr lang="en-US" dirty="0"/>
          </a:p>
          <a:p>
            <a:endParaRPr lang="en-US" sz="1050" dirty="0"/>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0C878D89-BBE0-4C42-F113-16590FA317C7}"/>
              </a:ext>
            </a:extLst>
          </p:cNvPr>
          <p:cNvSpPr txBox="1"/>
          <p:nvPr/>
        </p:nvSpPr>
        <p:spPr>
          <a:xfrm>
            <a:off x="779228" y="310101"/>
            <a:ext cx="10408257" cy="923330"/>
          </a:xfrm>
          <a:prstGeom prst="rect">
            <a:avLst/>
          </a:prstGeom>
          <a:noFill/>
        </p:spPr>
        <p:txBody>
          <a:bodyPr wrap="square" rtlCol="0">
            <a:spAutoFit/>
          </a:bodyPr>
          <a:lstStyle/>
          <a:p>
            <a:pPr algn="ctr"/>
            <a:r>
              <a:rPr lang="en-US" sz="3600" dirty="0"/>
              <a:t>Common Jobs for Physics Majors</a:t>
            </a:r>
          </a:p>
          <a:p>
            <a:endParaRPr lang="en-US" dirty="0"/>
          </a:p>
        </p:txBody>
      </p:sp>
      <p:sp>
        <p:nvSpPr>
          <p:cNvPr id="10" name="TextBox 9">
            <a:extLst>
              <a:ext uri="{FF2B5EF4-FFF2-40B4-BE49-F238E27FC236}">
                <a16:creationId xmlns:a16="http://schemas.microsoft.com/office/drawing/2014/main" id="{D8521ACC-5A7E-F265-6AE3-C0ABE4141F3D}"/>
              </a:ext>
            </a:extLst>
          </p:cNvPr>
          <p:cNvSpPr txBox="1"/>
          <p:nvPr/>
        </p:nvSpPr>
        <p:spPr>
          <a:xfrm>
            <a:off x="779228" y="6425396"/>
            <a:ext cx="6094674" cy="400110"/>
          </a:xfrm>
          <a:prstGeom prst="rect">
            <a:avLst/>
          </a:prstGeom>
          <a:noFill/>
        </p:spPr>
        <p:txBody>
          <a:bodyPr wrap="square">
            <a:spAutoFit/>
          </a:bodyPr>
          <a:lstStyle/>
          <a:p>
            <a:r>
              <a:rPr lang="en-US" sz="1000" dirty="0"/>
              <a:t>AIP Statistical Research Survey, 2017, </a:t>
            </a:r>
            <a:r>
              <a:rPr lang="en-US" sz="1000" dirty="0">
                <a:hlinkClick r:id="rId3"/>
              </a:rPr>
              <a:t>https://www.aip.org/</a:t>
            </a:r>
            <a:endParaRPr lang="en-US" sz="1000" dirty="0"/>
          </a:p>
          <a:p>
            <a:endParaRPr lang="en-US" sz="1000" dirty="0"/>
          </a:p>
        </p:txBody>
      </p:sp>
    </p:spTree>
    <p:extLst>
      <p:ext uri="{BB962C8B-B14F-4D97-AF65-F5344CB8AC3E}">
        <p14:creationId xmlns:p14="http://schemas.microsoft.com/office/powerpoint/2010/main" val="24548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BED71-81B8-03C4-CCBC-F5A245E2162A}"/>
              </a:ext>
            </a:extLst>
          </p:cNvPr>
          <p:cNvSpPr>
            <a:spLocks noGrp="1"/>
          </p:cNvSpPr>
          <p:nvPr>
            <p:ph type="title"/>
          </p:nvPr>
        </p:nvSpPr>
        <p:spPr>
          <a:xfrm>
            <a:off x="838200" y="365125"/>
            <a:ext cx="10515600" cy="732155"/>
          </a:xfrm>
        </p:spPr>
        <p:txBody>
          <a:bodyPr/>
          <a:lstStyle/>
          <a:p>
            <a:r>
              <a:rPr lang="en-US" dirty="0"/>
              <a:t>Entry Level Jobs for Physics Majors</a:t>
            </a:r>
          </a:p>
        </p:txBody>
      </p:sp>
      <p:sp>
        <p:nvSpPr>
          <p:cNvPr id="3" name="Content Placeholder 2">
            <a:extLst>
              <a:ext uri="{FF2B5EF4-FFF2-40B4-BE49-F238E27FC236}">
                <a16:creationId xmlns:a16="http://schemas.microsoft.com/office/drawing/2014/main" id="{10BAD4D4-E112-FF21-3807-2C7BFC4F87D1}"/>
              </a:ext>
            </a:extLst>
          </p:cNvPr>
          <p:cNvSpPr>
            <a:spLocks noGrp="1"/>
          </p:cNvSpPr>
          <p:nvPr>
            <p:ph idx="1"/>
          </p:nvPr>
        </p:nvSpPr>
        <p:spPr>
          <a:xfrm>
            <a:off x="838200" y="1325728"/>
            <a:ext cx="10515600" cy="5167147"/>
          </a:xfrm>
        </p:spPr>
        <p:txBody>
          <a:bodyPr>
            <a:normAutofit fontScale="92500" lnSpcReduction="10000"/>
          </a:bodyPr>
          <a:lstStyle/>
          <a:p>
            <a:pPr marL="0" marR="0" lvl="0" indent="0">
              <a:spcBef>
                <a:spcPts val="0"/>
              </a:spcBef>
              <a:spcAft>
                <a:spcPts val="0"/>
              </a:spcAft>
              <a:buNone/>
              <a:tabLst>
                <a:tab pos="457200" algn="l"/>
              </a:tabLst>
            </a:pPr>
            <a:endParaRPr lang="en-US" sz="2400" b="1"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400" b="1" dirty="0">
                <a:solidFill>
                  <a:srgbClr val="374151"/>
                </a:solidFill>
                <a:effectLst/>
                <a:latin typeface="Segoe UI" panose="020B0502040204020203" pitchFamily="34" charset="0"/>
                <a:ea typeface="Times New Roman" panose="02020603050405020304" pitchFamily="18" charset="0"/>
              </a:rPr>
              <a:t>Research Assistant</a:t>
            </a:r>
            <a:r>
              <a:rPr lang="en-US" sz="2400" dirty="0">
                <a:solidFill>
                  <a:srgbClr val="374151"/>
                </a:solidFill>
                <a:effectLst/>
                <a:latin typeface="Segoe UI" panose="020B0502040204020203" pitchFamily="34" charset="0"/>
                <a:ea typeface="Times New Roman" panose="02020603050405020304" pitchFamily="18" charset="0"/>
              </a:rPr>
              <a:t>: Undergraduate physics majors can work as research assistants in academic or industrial research labs. These positions may involve assisting with experiments, collecting data, and analyzing results.</a:t>
            </a:r>
          </a:p>
          <a:p>
            <a:pPr marL="0" marR="0" lvl="0" indent="0">
              <a:spcBef>
                <a:spcPts val="0"/>
              </a:spcBef>
              <a:spcAft>
                <a:spcPts val="0"/>
              </a:spcAft>
              <a:buNone/>
              <a:tabLst>
                <a:tab pos="457200" algn="l"/>
              </a:tabLst>
            </a:pPr>
            <a:endParaRPr lang="en-US" sz="2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400" b="1" dirty="0">
                <a:solidFill>
                  <a:srgbClr val="374151"/>
                </a:solidFill>
                <a:effectLst/>
                <a:latin typeface="Segoe UI" panose="020B0502040204020203" pitchFamily="34" charset="0"/>
                <a:ea typeface="Times New Roman" panose="02020603050405020304" pitchFamily="18" charset="0"/>
              </a:rPr>
              <a:t>Technical Writer</a:t>
            </a:r>
            <a:r>
              <a:rPr lang="en-US" sz="2400" dirty="0">
                <a:solidFill>
                  <a:srgbClr val="374151"/>
                </a:solidFill>
                <a:effectLst/>
                <a:latin typeface="Segoe UI" panose="020B0502040204020203" pitchFamily="34" charset="0"/>
                <a:ea typeface="Times New Roman" panose="02020603050405020304" pitchFamily="18" charset="0"/>
              </a:rPr>
              <a:t>: Many physics majors have strong communication skills and may be able to work as technical writers for science publications, scientific journals, or technical documentation for scientific equipment.</a:t>
            </a:r>
          </a:p>
          <a:p>
            <a:pPr marL="0" marR="0" lvl="0" indent="0">
              <a:spcBef>
                <a:spcPts val="0"/>
              </a:spcBef>
              <a:spcAft>
                <a:spcPts val="0"/>
              </a:spcAft>
              <a:buNone/>
              <a:tabLst>
                <a:tab pos="457200" algn="l"/>
              </a:tabLst>
            </a:pPr>
            <a:endParaRPr lang="en-US" sz="2400" b="1"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400" b="1" dirty="0">
                <a:solidFill>
                  <a:srgbClr val="374151"/>
                </a:solidFill>
                <a:effectLst/>
                <a:latin typeface="Segoe UI" panose="020B0502040204020203" pitchFamily="34" charset="0"/>
                <a:ea typeface="Times New Roman" panose="02020603050405020304" pitchFamily="18" charset="0"/>
              </a:rPr>
              <a:t>Software Engineer</a:t>
            </a:r>
            <a:r>
              <a:rPr lang="en-US" sz="2400" dirty="0">
                <a:solidFill>
                  <a:srgbClr val="374151"/>
                </a:solidFill>
                <a:effectLst/>
                <a:latin typeface="Segoe UI" panose="020B0502040204020203" pitchFamily="34" charset="0"/>
                <a:ea typeface="Times New Roman" panose="02020603050405020304" pitchFamily="18" charset="0"/>
              </a:rPr>
              <a:t>: Physics majors often have strong programming skills and can work as software engineers, developing and testing software for a variety of industries.</a:t>
            </a:r>
          </a:p>
          <a:p>
            <a:pPr marL="0" marR="0" lvl="0" indent="0">
              <a:spcBef>
                <a:spcPts val="0"/>
              </a:spcBef>
              <a:spcAft>
                <a:spcPts val="0"/>
              </a:spcAft>
              <a:buNone/>
              <a:tabLst>
                <a:tab pos="457200" algn="l"/>
              </a:tabLst>
            </a:pPr>
            <a:endParaRPr lang="en-US" sz="2400" b="1"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400" b="1" dirty="0">
                <a:solidFill>
                  <a:srgbClr val="374151"/>
                </a:solidFill>
                <a:effectLst/>
                <a:latin typeface="Segoe UI" panose="020B0502040204020203" pitchFamily="34" charset="0"/>
                <a:ea typeface="Times New Roman" panose="02020603050405020304" pitchFamily="18" charset="0"/>
              </a:rPr>
              <a:t>Data Analyst</a:t>
            </a:r>
            <a:r>
              <a:rPr lang="en-US" sz="2400" dirty="0">
                <a:solidFill>
                  <a:srgbClr val="374151"/>
                </a:solidFill>
                <a:effectLst/>
                <a:latin typeface="Segoe UI" panose="020B0502040204020203" pitchFamily="34" charset="0"/>
                <a:ea typeface="Times New Roman" panose="02020603050405020304" pitchFamily="18" charset="0"/>
              </a:rPr>
              <a:t>: Physics majors may have experience in data analysis and statistics, making them well-suited for data analyst roles in a variety of industries. You can use your analytical skills to analyze large data sets in fields such as finance, healthcare, or technology.</a:t>
            </a:r>
          </a:p>
          <a:p>
            <a:pPr marL="342900" marR="0" lvl="0" indent="-342900">
              <a:spcBef>
                <a:spcPts val="0"/>
              </a:spcBef>
              <a:spcAft>
                <a:spcPts val="0"/>
              </a:spcAft>
              <a:tabLst>
                <a:tab pos="457200" algn="l"/>
              </a:tabLst>
            </a:pPr>
            <a:r>
              <a:rPr lang="en-US" sz="1100" dirty="0">
                <a:solidFill>
                  <a:srgbClr val="374151"/>
                </a:solidFill>
                <a:latin typeface="Segoe UI" panose="020B0502040204020203" pitchFamily="34" charset="0"/>
                <a:ea typeface="Times New Roman" panose="02020603050405020304" pitchFamily="18" charset="0"/>
              </a:rPr>
              <a:t>-(</a:t>
            </a:r>
            <a:r>
              <a:rPr lang="en-US" sz="1100" dirty="0" err="1">
                <a:solidFill>
                  <a:srgbClr val="374151"/>
                </a:solidFill>
                <a:latin typeface="Segoe UI" panose="020B0502040204020203" pitchFamily="34" charset="0"/>
                <a:ea typeface="Times New Roman" panose="02020603050405020304" pitchFamily="18" charset="0"/>
              </a:rPr>
              <a:t>ChatGPT</a:t>
            </a:r>
            <a:r>
              <a:rPr lang="en-US" sz="1100" dirty="0">
                <a:solidFill>
                  <a:srgbClr val="374151"/>
                </a:solidFill>
                <a:latin typeface="Segoe UI" panose="020B0502040204020203" pitchFamily="34" charset="0"/>
                <a:ea typeface="Times New Roman" panose="02020603050405020304" pitchFamily="18" charset="0"/>
              </a:rPr>
              <a:t>, 2023)</a:t>
            </a: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endParaRPr lang="en-US" sz="1800" dirty="0">
              <a:solidFill>
                <a:srgbClr val="374151"/>
              </a:solidFill>
              <a:effectLst/>
              <a:latin typeface="Segoe UI" panose="020B0502040204020203"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7938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BADE7-1719-09AE-2594-79322B9B3FF6}"/>
              </a:ext>
            </a:extLst>
          </p:cNvPr>
          <p:cNvSpPr>
            <a:spLocks noGrp="1"/>
          </p:cNvSpPr>
          <p:nvPr>
            <p:ph type="title"/>
          </p:nvPr>
        </p:nvSpPr>
        <p:spPr>
          <a:xfrm>
            <a:off x="838200" y="365126"/>
            <a:ext cx="10515600" cy="700350"/>
          </a:xfrm>
        </p:spPr>
        <p:txBody>
          <a:bodyPr/>
          <a:lstStyle/>
          <a:p>
            <a:r>
              <a:rPr lang="en-US" dirty="0"/>
              <a:t>Additional Jobs for Physics Majors</a:t>
            </a:r>
          </a:p>
        </p:txBody>
      </p:sp>
      <p:sp>
        <p:nvSpPr>
          <p:cNvPr id="3" name="Content Placeholder 2">
            <a:extLst>
              <a:ext uri="{FF2B5EF4-FFF2-40B4-BE49-F238E27FC236}">
                <a16:creationId xmlns:a16="http://schemas.microsoft.com/office/drawing/2014/main" id="{1717DB39-BF1D-775A-30FF-9562CFB85390}"/>
              </a:ext>
            </a:extLst>
          </p:cNvPr>
          <p:cNvSpPr>
            <a:spLocks noGrp="1"/>
          </p:cNvSpPr>
          <p:nvPr>
            <p:ph idx="1"/>
          </p:nvPr>
        </p:nvSpPr>
        <p:spPr>
          <a:xfrm>
            <a:off x="663271" y="1381387"/>
            <a:ext cx="10515600" cy="5111487"/>
          </a:xfrm>
        </p:spPr>
        <p:txBody>
          <a:bodyPr>
            <a:normAutofit fontScale="85000" lnSpcReduction="20000"/>
          </a:bodyPr>
          <a:lstStyle/>
          <a:p>
            <a:pPr marL="342900" marR="0" lvl="0" indent="-342900">
              <a:spcBef>
                <a:spcPts val="0"/>
              </a:spcBef>
              <a:spcAft>
                <a:spcPts val="0"/>
              </a:spcAft>
              <a:tabLst>
                <a:tab pos="457200" algn="l"/>
              </a:tabLst>
            </a:pPr>
            <a:r>
              <a:rPr lang="en-US" sz="2800" b="1" dirty="0">
                <a:solidFill>
                  <a:srgbClr val="374151"/>
                </a:solidFill>
                <a:effectLst/>
                <a:latin typeface="Segoe UI" panose="020B0502040204020203" pitchFamily="34" charset="0"/>
                <a:ea typeface="Times New Roman" panose="02020603050405020304" pitchFamily="18" charset="0"/>
              </a:rPr>
              <a:t>Science Educator</a:t>
            </a:r>
            <a:r>
              <a:rPr lang="en-US" sz="2800" dirty="0">
                <a:solidFill>
                  <a:srgbClr val="374151"/>
                </a:solidFill>
                <a:effectLst/>
                <a:latin typeface="Segoe UI" panose="020B0502040204020203" pitchFamily="34" charset="0"/>
                <a:ea typeface="Times New Roman" panose="02020603050405020304" pitchFamily="18" charset="0"/>
              </a:rPr>
              <a:t>: Many physics majors have a passion for teaching and can work as science educators, either in a classroom or as a science communicator for museums or other educational institutions.</a:t>
            </a:r>
          </a:p>
          <a:p>
            <a:pPr marL="0" marR="0" lvl="0" indent="0">
              <a:spcBef>
                <a:spcPts val="0"/>
              </a:spcBef>
              <a:spcAft>
                <a:spcPts val="0"/>
              </a:spcAft>
              <a:buNone/>
              <a:tabLst>
                <a:tab pos="457200" algn="l"/>
              </a:tabLst>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800" b="1" dirty="0">
                <a:solidFill>
                  <a:srgbClr val="374151"/>
                </a:solidFill>
                <a:effectLst/>
                <a:latin typeface="Segoe UI" panose="020B0502040204020203" pitchFamily="34" charset="0"/>
                <a:ea typeface="Times New Roman" panose="02020603050405020304" pitchFamily="18" charset="0"/>
              </a:rPr>
              <a:t>Patent Attorney: </a:t>
            </a:r>
            <a:r>
              <a:rPr lang="en-US" sz="2800" dirty="0">
                <a:solidFill>
                  <a:srgbClr val="374151"/>
                </a:solidFill>
                <a:effectLst/>
                <a:latin typeface="Segoe UI" panose="020B0502040204020203" pitchFamily="34" charset="0"/>
                <a:ea typeface="Times New Roman" panose="02020603050405020304" pitchFamily="18" charset="0"/>
              </a:rPr>
              <a:t>Physics majors may be well-suited for a career in patent law, where they can use their scientific knowledge to help companies protect their intellectual property.</a:t>
            </a:r>
          </a:p>
          <a:p>
            <a:pPr marL="0" marR="0" lvl="0" indent="0">
              <a:spcBef>
                <a:spcPts val="0"/>
              </a:spcBef>
              <a:spcAft>
                <a:spcPts val="0"/>
              </a:spcAft>
              <a:buNone/>
              <a:tabLst>
                <a:tab pos="457200" algn="l"/>
              </a:tabLst>
            </a:pPr>
            <a:endParaRPr lang="en-US" sz="2800" b="1"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800" b="1" dirty="0">
                <a:solidFill>
                  <a:srgbClr val="374151"/>
                </a:solidFill>
                <a:effectLst/>
                <a:latin typeface="Segoe UI" panose="020B0502040204020203" pitchFamily="34" charset="0"/>
                <a:ea typeface="Times New Roman" panose="02020603050405020304" pitchFamily="18" charset="0"/>
              </a:rPr>
              <a:t>Engineer</a:t>
            </a:r>
            <a:r>
              <a:rPr lang="en-US" sz="2800" dirty="0">
                <a:solidFill>
                  <a:srgbClr val="374151"/>
                </a:solidFill>
                <a:effectLst/>
                <a:latin typeface="Segoe UI" panose="020B0502040204020203" pitchFamily="34" charset="0"/>
                <a:ea typeface="Times New Roman" panose="02020603050405020304" pitchFamily="18" charset="0"/>
              </a:rPr>
              <a:t>: You can work as an engineer in fields such as aerospace, electronics, materials science, or mechanical engineering.</a:t>
            </a:r>
          </a:p>
          <a:p>
            <a:pPr marL="0" marR="0" lvl="0" indent="0">
              <a:spcBef>
                <a:spcPts val="0"/>
              </a:spcBef>
              <a:spcAft>
                <a:spcPts val="0"/>
              </a:spcAft>
              <a:buNone/>
              <a:tabLst>
                <a:tab pos="457200" algn="l"/>
              </a:tabLst>
            </a:pPr>
            <a:endParaRPr lang="en-US" sz="2800" b="1"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800" b="1" dirty="0">
                <a:solidFill>
                  <a:srgbClr val="374151"/>
                </a:solidFill>
                <a:effectLst/>
                <a:latin typeface="Segoe UI" panose="020B0502040204020203" pitchFamily="34" charset="0"/>
                <a:ea typeface="Times New Roman" panose="02020603050405020304" pitchFamily="18" charset="0"/>
              </a:rPr>
              <a:t>Medical Physicist</a:t>
            </a:r>
            <a:r>
              <a:rPr lang="en-US" sz="2800" dirty="0">
                <a:solidFill>
                  <a:srgbClr val="374151"/>
                </a:solidFill>
                <a:effectLst/>
                <a:latin typeface="Segoe UI" panose="020B0502040204020203" pitchFamily="34" charset="0"/>
                <a:ea typeface="Times New Roman" panose="02020603050405020304" pitchFamily="18" charset="0"/>
              </a:rPr>
              <a:t>: You can work in healthcare, applying physics principles to diagnose and treat patients with radiology</a:t>
            </a:r>
          </a:p>
          <a:p>
            <a:pPr marL="0" marR="0" lvl="0" indent="0">
              <a:spcBef>
                <a:spcPts val="0"/>
              </a:spcBef>
              <a:spcAft>
                <a:spcPts val="0"/>
              </a:spcAft>
              <a:buNone/>
              <a:tabLst>
                <a:tab pos="457200" algn="l"/>
              </a:tabLst>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tabLst>
                <a:tab pos="457200" algn="l"/>
              </a:tabLst>
            </a:pPr>
            <a:r>
              <a:rPr lang="en-US" sz="2800" b="1" dirty="0">
                <a:solidFill>
                  <a:srgbClr val="374151"/>
                </a:solidFill>
                <a:effectLst/>
                <a:latin typeface="Segoe UI" panose="020B0502040204020203" pitchFamily="34" charset="0"/>
                <a:ea typeface="Times New Roman" panose="02020603050405020304" pitchFamily="18" charset="0"/>
              </a:rPr>
              <a:t>Science Communicator</a:t>
            </a:r>
            <a:r>
              <a:rPr lang="en-US" sz="2800" dirty="0">
                <a:solidFill>
                  <a:srgbClr val="374151"/>
                </a:solidFill>
                <a:effectLst/>
                <a:latin typeface="Segoe UI" panose="020B0502040204020203" pitchFamily="34" charset="0"/>
                <a:ea typeface="Times New Roman" panose="02020603050405020304" pitchFamily="18" charset="0"/>
              </a:rPr>
              <a:t>: You can work in science communication, helping to translate scientific concepts for the public through writing, editing, or multimedia production.</a:t>
            </a:r>
          </a:p>
          <a:p>
            <a:pPr marL="0" marR="0" lvl="0" indent="0">
              <a:spcBef>
                <a:spcPts val="0"/>
              </a:spcBef>
              <a:spcAft>
                <a:spcPts val="0"/>
              </a:spcAft>
              <a:buNone/>
              <a:tabLst>
                <a:tab pos="457200" algn="l"/>
              </a:tabLst>
            </a:pPr>
            <a:endParaRPr lang="en-US" sz="2800" dirty="0">
              <a:solidFill>
                <a:srgbClr val="374151"/>
              </a:solidFill>
              <a:effectLst/>
              <a:latin typeface="Segoe UI" panose="020B0502040204020203" pitchFamily="34" charset="0"/>
              <a:ea typeface="Times New Roman" panose="02020603050405020304" pitchFamily="18" charset="0"/>
            </a:endParaRPr>
          </a:p>
          <a:p>
            <a:pPr marL="342900" marR="0" lvl="0" indent="-342900">
              <a:spcBef>
                <a:spcPts val="0"/>
              </a:spcBef>
              <a:spcAft>
                <a:spcPts val="0"/>
              </a:spcAft>
              <a:tabLst>
                <a:tab pos="457200" algn="l"/>
              </a:tabLst>
            </a:pPr>
            <a:r>
              <a:rPr lang="en-US" sz="1600" dirty="0">
                <a:solidFill>
                  <a:srgbClr val="374151"/>
                </a:solidFill>
                <a:latin typeface="Segoe UI" panose="020B0502040204020203" pitchFamily="34" charset="0"/>
                <a:ea typeface="Times New Roman" panose="02020603050405020304" pitchFamily="18" charset="0"/>
              </a:rPr>
              <a:t>Source: </a:t>
            </a:r>
            <a:r>
              <a:rPr lang="en-US" sz="1600" dirty="0" err="1">
                <a:solidFill>
                  <a:srgbClr val="374151"/>
                </a:solidFill>
                <a:latin typeface="Segoe UI" panose="020B0502040204020203" pitchFamily="34" charset="0"/>
                <a:ea typeface="Times New Roman" panose="02020603050405020304" pitchFamily="18" charset="0"/>
              </a:rPr>
              <a:t>ChatGPT</a:t>
            </a:r>
            <a:r>
              <a:rPr lang="en-US" sz="1600" dirty="0">
                <a:solidFill>
                  <a:srgbClr val="374151"/>
                </a:solidFill>
                <a:latin typeface="Segoe UI" panose="020B0502040204020203" pitchFamily="34" charset="0"/>
                <a:ea typeface="Times New Roman" panose="02020603050405020304" pitchFamily="18" charset="0"/>
              </a:rPr>
              <a:t>, 2023</a:t>
            </a:r>
            <a:endParaRPr lang="en-US" sz="1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9437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F9D3B-EED1-5057-E5E2-74E7887BED18}"/>
              </a:ext>
            </a:extLst>
          </p:cNvPr>
          <p:cNvSpPr>
            <a:spLocks noGrp="1"/>
          </p:cNvSpPr>
          <p:nvPr>
            <p:ph type="title"/>
          </p:nvPr>
        </p:nvSpPr>
        <p:spPr/>
        <p:txBody>
          <a:bodyPr/>
          <a:lstStyle/>
          <a:p>
            <a:r>
              <a:rPr lang="en-US" dirty="0"/>
              <a:t>Physic Majors Statistics</a:t>
            </a:r>
          </a:p>
        </p:txBody>
      </p:sp>
      <p:sp>
        <p:nvSpPr>
          <p:cNvPr id="3" name="Content Placeholder 2">
            <a:extLst>
              <a:ext uri="{FF2B5EF4-FFF2-40B4-BE49-F238E27FC236}">
                <a16:creationId xmlns:a16="http://schemas.microsoft.com/office/drawing/2014/main" id="{AF4B9D83-C22A-9F0F-82EB-B81E8AEB934C}"/>
              </a:ext>
            </a:extLst>
          </p:cNvPr>
          <p:cNvSpPr>
            <a:spLocks noGrp="1"/>
          </p:cNvSpPr>
          <p:nvPr>
            <p:ph idx="1"/>
          </p:nvPr>
        </p:nvSpPr>
        <p:spPr/>
        <p:txBody>
          <a:bodyPr>
            <a:normAutofit/>
          </a:bodyPr>
          <a:lstStyle/>
          <a:p>
            <a:r>
              <a:rPr lang="en-US" sz="2800" b="0" i="0" dirty="0">
                <a:solidFill>
                  <a:srgbClr val="374151"/>
                </a:solidFill>
                <a:effectLst/>
                <a:latin typeface="Söhne"/>
              </a:rPr>
              <a:t>About </a:t>
            </a:r>
            <a:r>
              <a:rPr lang="en-US" sz="2800" b="1" i="0" dirty="0">
                <a:solidFill>
                  <a:srgbClr val="374151"/>
                </a:solidFill>
                <a:effectLst/>
                <a:latin typeface="Söhne"/>
              </a:rPr>
              <a:t>55% </a:t>
            </a:r>
            <a:r>
              <a:rPr lang="en-US" sz="2800" b="0" i="0" dirty="0">
                <a:solidFill>
                  <a:srgbClr val="374151"/>
                </a:solidFill>
                <a:effectLst/>
                <a:latin typeface="Söhne"/>
              </a:rPr>
              <a:t>of physics BS recipients in the US find employment in a physics-related field </a:t>
            </a:r>
            <a:r>
              <a:rPr lang="en-US" sz="2800" b="0" i="0" u="sng" dirty="0">
                <a:solidFill>
                  <a:srgbClr val="374151"/>
                </a:solidFill>
                <a:effectLst/>
                <a:latin typeface="Söhne"/>
              </a:rPr>
              <a:t>within 6 months </a:t>
            </a:r>
            <a:r>
              <a:rPr lang="en-US" sz="2800" b="0" i="0" dirty="0">
                <a:solidFill>
                  <a:srgbClr val="374151"/>
                </a:solidFill>
                <a:effectLst/>
                <a:latin typeface="Söhne"/>
              </a:rPr>
              <a:t>of graduation.</a:t>
            </a:r>
            <a:r>
              <a:rPr lang="en-US" dirty="0">
                <a:solidFill>
                  <a:srgbClr val="374151"/>
                </a:solidFill>
                <a:latin typeface="Söhne"/>
              </a:rPr>
              <a:t> </a:t>
            </a:r>
          </a:p>
          <a:p>
            <a:pPr lvl="1"/>
            <a:r>
              <a:rPr lang="en-US" b="0" i="0" dirty="0">
                <a:solidFill>
                  <a:srgbClr val="374151"/>
                </a:solidFill>
                <a:effectLst/>
                <a:latin typeface="Söhne"/>
              </a:rPr>
              <a:t>research and development, education, and technical services</a:t>
            </a:r>
          </a:p>
          <a:p>
            <a:r>
              <a:rPr lang="en-US" sz="2800" b="0" i="0" dirty="0">
                <a:solidFill>
                  <a:srgbClr val="374151"/>
                </a:solidFill>
                <a:effectLst/>
                <a:latin typeface="Söhne"/>
              </a:rPr>
              <a:t>12% of physics bachelor's degree recipients find employment in other fields</a:t>
            </a:r>
          </a:p>
          <a:p>
            <a:pPr lvl="1"/>
            <a:r>
              <a:rPr lang="en-US" b="0" i="0" dirty="0">
                <a:solidFill>
                  <a:srgbClr val="374151"/>
                </a:solidFill>
                <a:effectLst/>
                <a:latin typeface="Söhne"/>
              </a:rPr>
              <a:t>finance or engineering</a:t>
            </a:r>
          </a:p>
          <a:p>
            <a:r>
              <a:rPr lang="en-US" b="0" i="0" dirty="0">
                <a:solidFill>
                  <a:srgbClr val="374151"/>
                </a:solidFill>
                <a:effectLst/>
                <a:latin typeface="Söhne"/>
              </a:rPr>
              <a:t>About 42% of physics bachelor's degree recipients in the United States go on to </a:t>
            </a:r>
            <a:r>
              <a:rPr lang="en-US" b="0" i="0" u="sng" dirty="0">
                <a:solidFill>
                  <a:srgbClr val="374151"/>
                </a:solidFill>
                <a:effectLst/>
                <a:latin typeface="Söhne"/>
              </a:rPr>
              <a:t>earn a higher degree</a:t>
            </a:r>
            <a:r>
              <a:rPr lang="en-US" b="0" i="0" dirty="0">
                <a:solidFill>
                  <a:srgbClr val="374151"/>
                </a:solidFill>
                <a:effectLst/>
                <a:latin typeface="Söhne"/>
              </a:rPr>
              <a:t>, such as a master's or doctorate. </a:t>
            </a:r>
          </a:p>
          <a:p>
            <a:pPr lvl="1"/>
            <a:r>
              <a:rPr lang="en-US" b="0" i="0" dirty="0">
                <a:solidFill>
                  <a:srgbClr val="374151"/>
                </a:solidFill>
                <a:effectLst/>
                <a:latin typeface="Söhne"/>
              </a:rPr>
              <a:t>Of those who pursue advanced degrees, about 76% earn a master's degree and about 44% earn a doctorate.</a:t>
            </a:r>
            <a:endParaRPr lang="en-US" dirty="0"/>
          </a:p>
          <a:p>
            <a:pPr marL="0" indent="0">
              <a:buNone/>
            </a:pPr>
            <a:endParaRPr lang="en-US" sz="2800" b="0" i="0" dirty="0">
              <a:solidFill>
                <a:srgbClr val="374151"/>
              </a:solidFill>
              <a:effectLst/>
              <a:latin typeface="Söhne"/>
            </a:endParaRPr>
          </a:p>
          <a:p>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64765EAB-0CA8-108A-2783-DB8ABF60AAE7}"/>
              </a:ext>
            </a:extLst>
          </p:cNvPr>
          <p:cNvSpPr txBox="1"/>
          <p:nvPr/>
        </p:nvSpPr>
        <p:spPr>
          <a:xfrm>
            <a:off x="3514476" y="6368994"/>
            <a:ext cx="5398935" cy="369332"/>
          </a:xfrm>
          <a:prstGeom prst="rect">
            <a:avLst/>
          </a:prstGeom>
          <a:noFill/>
        </p:spPr>
        <p:txBody>
          <a:bodyPr wrap="square" rtlCol="0">
            <a:spAutoFit/>
          </a:bodyPr>
          <a:lstStyle/>
          <a:p>
            <a:r>
              <a:rPr lang="en-US" dirty="0"/>
              <a:t>American Institute of Physics, </a:t>
            </a:r>
            <a:r>
              <a:rPr lang="en-US" dirty="0">
                <a:hlinkClick r:id="rId2"/>
              </a:rPr>
              <a:t>https://www.aip.org/</a:t>
            </a:r>
            <a:r>
              <a:rPr lang="en-US" dirty="0"/>
              <a:t> </a:t>
            </a:r>
          </a:p>
        </p:txBody>
      </p:sp>
    </p:spTree>
    <p:extLst>
      <p:ext uri="{BB962C8B-B14F-4D97-AF65-F5344CB8AC3E}">
        <p14:creationId xmlns:p14="http://schemas.microsoft.com/office/powerpoint/2010/main" val="254757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9A78F4-9A99-052D-565D-06181D3C9953}"/>
              </a:ext>
            </a:extLst>
          </p:cNvPr>
          <p:cNvPicPr>
            <a:picLocks noChangeAspect="1"/>
          </p:cNvPicPr>
          <p:nvPr/>
        </p:nvPicPr>
        <p:blipFill>
          <a:blip r:embed="rId2"/>
          <a:stretch>
            <a:fillRect/>
          </a:stretch>
        </p:blipFill>
        <p:spPr>
          <a:xfrm>
            <a:off x="2677212" y="0"/>
            <a:ext cx="7277493" cy="6858000"/>
          </a:xfrm>
          <a:prstGeom prst="rect">
            <a:avLst/>
          </a:prstGeom>
        </p:spPr>
      </p:pic>
    </p:spTree>
    <p:extLst>
      <p:ext uri="{BB962C8B-B14F-4D97-AF65-F5344CB8AC3E}">
        <p14:creationId xmlns:p14="http://schemas.microsoft.com/office/powerpoint/2010/main" val="21987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66602-572F-42CB-2E35-E5CC7D98EC6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D8988808-541D-BC24-3E8B-24E2C2BDC0D8}"/>
              </a:ext>
            </a:extLst>
          </p:cNvPr>
          <p:cNvPicPr>
            <a:picLocks noGrp="1" noChangeAspect="1"/>
          </p:cNvPicPr>
          <p:nvPr>
            <p:ph idx="1"/>
          </p:nvPr>
        </p:nvPicPr>
        <p:blipFill>
          <a:blip r:embed="rId2"/>
          <a:stretch>
            <a:fillRect/>
          </a:stretch>
        </p:blipFill>
        <p:spPr>
          <a:xfrm>
            <a:off x="228885" y="254524"/>
            <a:ext cx="11734229" cy="6238351"/>
          </a:xfrm>
        </p:spPr>
      </p:pic>
    </p:spTree>
    <p:extLst>
      <p:ext uri="{BB962C8B-B14F-4D97-AF65-F5344CB8AC3E}">
        <p14:creationId xmlns:p14="http://schemas.microsoft.com/office/powerpoint/2010/main" val="911143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37092D-F5CF-C648-BF96-C39AD3087B1B}"/>
              </a:ext>
            </a:extLst>
          </p:cNvPr>
          <p:cNvPicPr>
            <a:picLocks noChangeAspect="1"/>
          </p:cNvPicPr>
          <p:nvPr/>
        </p:nvPicPr>
        <p:blipFill>
          <a:blip r:embed="rId2"/>
          <a:stretch>
            <a:fillRect/>
          </a:stretch>
        </p:blipFill>
        <p:spPr>
          <a:xfrm>
            <a:off x="288122" y="546756"/>
            <a:ext cx="11454296" cy="5684362"/>
          </a:xfrm>
          <a:prstGeom prst="rect">
            <a:avLst/>
          </a:prstGeom>
        </p:spPr>
      </p:pic>
    </p:spTree>
    <p:extLst>
      <p:ext uri="{BB962C8B-B14F-4D97-AF65-F5344CB8AC3E}">
        <p14:creationId xmlns:p14="http://schemas.microsoft.com/office/powerpoint/2010/main" val="366051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BFE9-47BA-4D0D-0002-9B8D889B8F85}"/>
              </a:ext>
            </a:extLst>
          </p:cNvPr>
          <p:cNvSpPr>
            <a:spLocks noGrp="1"/>
          </p:cNvSpPr>
          <p:nvPr>
            <p:ph type="title"/>
          </p:nvPr>
        </p:nvSpPr>
        <p:spPr/>
        <p:txBody>
          <a:bodyPr/>
          <a:lstStyle/>
          <a:p>
            <a:r>
              <a:rPr lang="en-US" dirty="0"/>
              <a:t>Entry Level Salary for Undergrad Physics Majors in Boston</a:t>
            </a:r>
          </a:p>
        </p:txBody>
      </p:sp>
      <p:sp>
        <p:nvSpPr>
          <p:cNvPr id="3" name="Content Placeholder 2">
            <a:extLst>
              <a:ext uri="{FF2B5EF4-FFF2-40B4-BE49-F238E27FC236}">
                <a16:creationId xmlns:a16="http://schemas.microsoft.com/office/drawing/2014/main" id="{8B79B94A-F204-116B-F3D9-DF7C53B42EDD}"/>
              </a:ext>
            </a:extLst>
          </p:cNvPr>
          <p:cNvSpPr>
            <a:spLocks noGrp="1"/>
          </p:cNvSpPr>
          <p:nvPr>
            <p:ph idx="1"/>
          </p:nvPr>
        </p:nvSpPr>
        <p:spPr/>
        <p:txBody>
          <a:bodyPr>
            <a:normAutofit fontScale="70000" lnSpcReduction="20000"/>
          </a:bodyPr>
          <a:lstStyle/>
          <a:p>
            <a:pPr marL="0" indent="0" algn="l">
              <a:buNone/>
            </a:pPr>
            <a:r>
              <a:rPr lang="en-US" b="0" i="0" dirty="0">
                <a:solidFill>
                  <a:srgbClr val="374151"/>
                </a:solidFill>
                <a:effectLst/>
                <a:latin typeface="Söhne"/>
              </a:rPr>
              <a:t>Here are some average entry-level salaries for common job titles that physics majors may pursue in Boston:</a:t>
            </a:r>
          </a:p>
          <a:p>
            <a:pPr marL="0" indent="0" algn="l">
              <a:buNone/>
            </a:pPr>
            <a:endParaRPr lang="en-US" b="0" i="0" dirty="0">
              <a:solidFill>
                <a:srgbClr val="374151"/>
              </a:solidFill>
              <a:effectLst/>
              <a:latin typeface="Söhne"/>
            </a:endParaRPr>
          </a:p>
          <a:p>
            <a:pPr algn="l">
              <a:buFont typeface="+mj-lt"/>
              <a:buAutoNum type="arabicPeriod"/>
            </a:pPr>
            <a:r>
              <a:rPr lang="en-US" b="0" i="0" dirty="0">
                <a:solidFill>
                  <a:srgbClr val="374151"/>
                </a:solidFill>
                <a:effectLst/>
                <a:latin typeface="Söhne"/>
              </a:rPr>
              <a:t>Research Assistant: $40,000 to $60,000 per year</a:t>
            </a:r>
          </a:p>
          <a:p>
            <a:pPr algn="l">
              <a:buFont typeface="+mj-lt"/>
              <a:buAutoNum type="arabicPeriod"/>
            </a:pPr>
            <a:r>
              <a:rPr lang="en-US" b="0" i="0" dirty="0">
                <a:solidFill>
                  <a:srgbClr val="374151"/>
                </a:solidFill>
                <a:effectLst/>
                <a:latin typeface="Söhne"/>
              </a:rPr>
              <a:t>Data Analyst: $50,000 to $70,000 per year</a:t>
            </a:r>
          </a:p>
          <a:p>
            <a:pPr algn="l">
              <a:buFont typeface="+mj-lt"/>
              <a:buAutoNum type="arabicPeriod"/>
            </a:pPr>
            <a:r>
              <a:rPr lang="en-US" b="0" i="0" dirty="0">
                <a:solidFill>
                  <a:srgbClr val="374151"/>
                </a:solidFill>
                <a:effectLst/>
                <a:latin typeface="Söhne"/>
              </a:rPr>
              <a:t>Software Engineer: $60,000 to $80,000 per year</a:t>
            </a:r>
          </a:p>
          <a:p>
            <a:pPr algn="l">
              <a:buFont typeface="+mj-lt"/>
              <a:buAutoNum type="arabicPeriod"/>
            </a:pPr>
            <a:r>
              <a:rPr lang="en-US" b="0" i="0" dirty="0">
                <a:solidFill>
                  <a:srgbClr val="374151"/>
                </a:solidFill>
                <a:effectLst/>
                <a:latin typeface="Söhne"/>
              </a:rPr>
              <a:t>Medical Physicist: $70,000 to $90,000 per year</a:t>
            </a:r>
          </a:p>
          <a:p>
            <a:pPr algn="l">
              <a:buFont typeface="+mj-lt"/>
              <a:buAutoNum type="arabicPeriod"/>
            </a:pPr>
            <a:r>
              <a:rPr lang="en-US" b="0" i="0" dirty="0">
                <a:solidFill>
                  <a:srgbClr val="374151"/>
                </a:solidFill>
                <a:effectLst/>
                <a:latin typeface="Söhne"/>
              </a:rPr>
              <a:t>Radiation Therapist: $70,000 to $90,000 per year</a:t>
            </a:r>
          </a:p>
          <a:p>
            <a:pPr algn="l">
              <a:buFont typeface="+mj-lt"/>
              <a:buAutoNum type="arabicPeriod"/>
            </a:pPr>
            <a:r>
              <a:rPr lang="en-US" b="0" i="0" dirty="0">
                <a:solidFill>
                  <a:srgbClr val="374151"/>
                </a:solidFill>
                <a:effectLst/>
                <a:latin typeface="Söhne"/>
              </a:rPr>
              <a:t>Engineer: $80,000 to $100,000 per year</a:t>
            </a:r>
          </a:p>
          <a:p>
            <a:pPr algn="l"/>
            <a:r>
              <a:rPr lang="en-US" dirty="0">
                <a:solidFill>
                  <a:srgbClr val="374151"/>
                </a:solidFill>
                <a:latin typeface="Söhne"/>
              </a:rPr>
              <a:t>Salary </a:t>
            </a:r>
            <a:r>
              <a:rPr lang="en-US" b="0" i="0" dirty="0">
                <a:solidFill>
                  <a:srgbClr val="374151"/>
                </a:solidFill>
                <a:effectLst/>
                <a:latin typeface="Söhne"/>
              </a:rPr>
              <a:t>varies depending on factors such as industry, job title, and level of experience.</a:t>
            </a:r>
          </a:p>
          <a:p>
            <a:pPr algn="l"/>
            <a:r>
              <a:rPr lang="en-US" dirty="0">
                <a:solidFill>
                  <a:srgbClr val="374151"/>
                </a:solidFill>
                <a:latin typeface="Söhne"/>
              </a:rPr>
              <a:t>A</a:t>
            </a:r>
            <a:r>
              <a:rPr lang="en-US" b="0" i="0" dirty="0">
                <a:solidFill>
                  <a:srgbClr val="374151"/>
                </a:solidFill>
                <a:effectLst/>
                <a:latin typeface="Söhne"/>
              </a:rPr>
              <a:t>ccording to data from the US Bureau of Labor Statistics, the median annual wage for all physicists and astronomers in the Boston-Cambridge-Nashua metropolitan area was $119,690 as of May 2020.</a:t>
            </a:r>
          </a:p>
          <a:p>
            <a:pPr algn="l"/>
            <a:r>
              <a:rPr lang="en-US" dirty="0">
                <a:solidFill>
                  <a:srgbClr val="374151"/>
                </a:solidFill>
                <a:latin typeface="Söhne"/>
              </a:rPr>
              <a:t>Source: Chat GPT</a:t>
            </a:r>
            <a:endParaRPr lang="en-US" b="0" i="0" dirty="0">
              <a:solidFill>
                <a:srgbClr val="374151"/>
              </a:solidFill>
              <a:effectLst/>
              <a:latin typeface="Söhne"/>
            </a:endParaRPr>
          </a:p>
          <a:p>
            <a:endParaRPr lang="en-US" dirty="0"/>
          </a:p>
        </p:txBody>
      </p:sp>
    </p:spTree>
    <p:extLst>
      <p:ext uri="{BB962C8B-B14F-4D97-AF65-F5344CB8AC3E}">
        <p14:creationId xmlns:p14="http://schemas.microsoft.com/office/powerpoint/2010/main" val="3026941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10439</TotalTime>
  <Words>1881</Words>
  <Application>Microsoft Office PowerPoint</Application>
  <PresentationFormat>Widescreen</PresentationFormat>
  <Paragraphs>206</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Calibri Light</vt:lpstr>
      <vt:lpstr>CanvaSans-Regular</vt:lpstr>
      <vt:lpstr>franklin-gothic-compressed</vt:lpstr>
      <vt:lpstr>Helvetica</vt:lpstr>
      <vt:lpstr>Segoe UI</vt:lpstr>
      <vt:lpstr>Söhne</vt:lpstr>
      <vt:lpstr>Times New Roman</vt:lpstr>
      <vt:lpstr>Office Theme</vt:lpstr>
      <vt:lpstr>Careers with BS in Physics Susan Zandrow ACES Career Advisor | Spring 2023 susan.zandrow@umb.edu</vt:lpstr>
      <vt:lpstr>PowerPoint Presentation</vt:lpstr>
      <vt:lpstr>Entry Level Jobs for Physics Majors</vt:lpstr>
      <vt:lpstr>Additional Jobs for Physics Majors</vt:lpstr>
      <vt:lpstr>Physic Majors Statistics</vt:lpstr>
      <vt:lpstr>PowerPoint Presentation</vt:lpstr>
      <vt:lpstr>PowerPoint Presentation</vt:lpstr>
      <vt:lpstr>PowerPoint Presentation</vt:lpstr>
      <vt:lpstr>Entry Level Salary for Undergrad Physics Majors in Boston</vt:lpstr>
      <vt:lpstr>Major Employers of Entry Level Physics Majors </vt:lpstr>
      <vt:lpstr>Boston Major Companies Hiring Physics Majors</vt:lpstr>
      <vt:lpstr>Challenges to Getting Physics Entry Jobs</vt:lpstr>
      <vt:lpstr>UMB Alumni Physics BS Job Titles</vt:lpstr>
      <vt:lpstr>UMB Alumni BS Physics Places of Work</vt:lpstr>
      <vt:lpstr>Some Possible Skills for Physics Major Resume</vt:lpstr>
      <vt:lpstr>Sample Entry Level Physics Job Descriptions</vt:lpstr>
      <vt:lpstr>Physics Job Search Resources</vt:lpstr>
      <vt:lpstr>ACES: Academic &amp; Career  Engagement and Success</vt:lpstr>
    </vt:vector>
  </TitlesOfParts>
  <Company>UMB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in Physics</dc:title>
  <dc:creator>Susan Zandrow</dc:creator>
  <cp:lastModifiedBy>Susan Zandrow</cp:lastModifiedBy>
  <cp:revision>28</cp:revision>
  <dcterms:created xsi:type="dcterms:W3CDTF">2023-04-14T13:09:53Z</dcterms:created>
  <dcterms:modified xsi:type="dcterms:W3CDTF">2023-04-25T15:58:41Z</dcterms:modified>
</cp:coreProperties>
</file>